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4653" r:id="rId3"/>
    <p:sldMasterId id="2147484665" r:id="rId4"/>
  </p:sldMasterIdLst>
  <p:notesMasterIdLst>
    <p:notesMasterId r:id="rId55"/>
  </p:notesMasterIdLst>
  <p:sldIdLst>
    <p:sldId id="438" r:id="rId5"/>
    <p:sldId id="376" r:id="rId6"/>
    <p:sldId id="371" r:id="rId7"/>
    <p:sldId id="388" r:id="rId8"/>
    <p:sldId id="389" r:id="rId9"/>
    <p:sldId id="468" r:id="rId10"/>
    <p:sldId id="495" r:id="rId11"/>
    <p:sldId id="490" r:id="rId12"/>
    <p:sldId id="469" r:id="rId13"/>
    <p:sldId id="483" r:id="rId14"/>
    <p:sldId id="500" r:id="rId15"/>
    <p:sldId id="514" r:id="rId16"/>
    <p:sldId id="496" r:id="rId17"/>
    <p:sldId id="426" r:id="rId18"/>
    <p:sldId id="501" r:id="rId19"/>
    <p:sldId id="504" r:id="rId20"/>
    <p:sldId id="498" r:id="rId21"/>
    <p:sldId id="471" r:id="rId22"/>
    <p:sldId id="472" r:id="rId23"/>
    <p:sldId id="473" r:id="rId24"/>
    <p:sldId id="414" r:id="rId25"/>
    <p:sldId id="502" r:id="rId26"/>
    <p:sldId id="419" r:id="rId27"/>
    <p:sldId id="420" r:id="rId28"/>
    <p:sldId id="516" r:id="rId29"/>
    <p:sldId id="503" r:id="rId30"/>
    <p:sldId id="505" r:id="rId31"/>
    <p:sldId id="518" r:id="rId32"/>
    <p:sldId id="523" r:id="rId33"/>
    <p:sldId id="507" r:id="rId34"/>
    <p:sldId id="525" r:id="rId35"/>
    <p:sldId id="526" r:id="rId36"/>
    <p:sldId id="522" r:id="rId37"/>
    <p:sldId id="519" r:id="rId38"/>
    <p:sldId id="527" r:id="rId39"/>
    <p:sldId id="528" r:id="rId40"/>
    <p:sldId id="529" r:id="rId41"/>
    <p:sldId id="530" r:id="rId42"/>
    <p:sldId id="520" r:id="rId43"/>
    <p:sldId id="531" r:id="rId44"/>
    <p:sldId id="532" r:id="rId45"/>
    <p:sldId id="513" r:id="rId46"/>
    <p:sldId id="257" r:id="rId47"/>
    <p:sldId id="262" r:id="rId48"/>
    <p:sldId id="260" r:id="rId49"/>
    <p:sldId id="258" r:id="rId50"/>
    <p:sldId id="275" r:id="rId51"/>
    <p:sldId id="272" r:id="rId52"/>
    <p:sldId id="273" r:id="rId53"/>
    <p:sldId id="515" r:id="rId54"/>
  </p:sldIdLst>
  <p:sldSz cx="9144000" cy="6858000" type="screen4x3"/>
  <p:notesSz cx="6797675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2" autoAdjust="0"/>
    <p:restoredTop sz="97601" autoAdjust="0"/>
  </p:normalViewPr>
  <p:slideViewPr>
    <p:cSldViewPr snapToGrid="0">
      <p:cViewPr varScale="1">
        <p:scale>
          <a:sx n="82" d="100"/>
          <a:sy n="82" d="100"/>
        </p:scale>
        <p:origin x="185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CC2528C-075E-4E12-AEE1-F1EC44D822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0B8E2F20-B5F6-45AA-AF48-D1A9A59C9C8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2ABBE5E5-8C01-419B-AB55-9A5455C1731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9FAFA9F2-3866-4C91-A80C-6ABF1F678D1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B6BB46E2-28DC-4026-87C3-E0619FA8EC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FCCAC193-1116-497F-B93B-983A5D5166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93EE2C3-229C-41AA-AA19-5251FE40BFBD}" type="slidenum">
              <a:rPr lang="en-US" altLang="lt-LT"/>
              <a:pPr/>
              <a:t>‹#›</a:t>
            </a:fld>
            <a:endParaRPr lang="en-US" altLang="lt-L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 txBox="1">
            <a:spLocks noGrp="1" noChangeArrowheads="1"/>
          </p:cNvSpPr>
          <p:nvPr/>
        </p:nvSpPr>
        <p:spPr bwMode="auto">
          <a:xfrm>
            <a:off x="3812679" y="10235123"/>
            <a:ext cx="2915761" cy="537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69" tIns="46485" rIns="92969" bIns="46485" anchor="b"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111D40-0165-41C6-8DAD-16E587A74A6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Arial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Arial" charset="0"/>
            </a:endParaRPr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5475" y="798513"/>
            <a:ext cx="5427663" cy="4071937"/>
          </a:xfrm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9608" y="5135656"/>
            <a:ext cx="4918873" cy="4868534"/>
          </a:xfrm>
          <a:noFill/>
        </p:spPr>
        <p:txBody>
          <a:bodyPr lIns="91514" tIns="45758" rIns="91514" bIns="45758"/>
          <a:lstStyle/>
          <a:p>
            <a:endParaRPr lang="lt-L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EE2C3-229C-41AA-AA19-5251FE40BFBD}" type="slidenum">
              <a:rPr lang="en-US" altLang="lt-LT" smtClean="0"/>
              <a:pPr/>
              <a:t>38</a:t>
            </a:fld>
            <a:endParaRPr lang="en-US" altLang="lt-LT"/>
          </a:p>
        </p:txBody>
      </p:sp>
    </p:spTree>
    <p:extLst>
      <p:ext uri="{BB962C8B-B14F-4D97-AF65-F5344CB8AC3E}">
        <p14:creationId xmlns:p14="http://schemas.microsoft.com/office/powerpoint/2010/main" val="420741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EE2C3-229C-41AA-AA19-5251FE40BFBD}" type="slidenum">
              <a:rPr lang="en-US" altLang="lt-LT" smtClean="0"/>
              <a:pPr/>
              <a:t>40</a:t>
            </a:fld>
            <a:endParaRPr lang="en-US" altLang="lt-LT"/>
          </a:p>
        </p:txBody>
      </p:sp>
    </p:spTree>
    <p:extLst>
      <p:ext uri="{BB962C8B-B14F-4D97-AF65-F5344CB8AC3E}">
        <p14:creationId xmlns:p14="http://schemas.microsoft.com/office/powerpoint/2010/main" val="181008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635F93-4C65-4A10-96AE-1E599EFE03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04E3051-CB67-4A2E-871D-9018A5DB9A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5FEEFC-495D-47A4-8D54-B224EEB80DBB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407626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E14CC6-CD29-42F1-B0E8-DC171C69068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5297DE4-74A7-4902-8EE7-02280C6E8A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0E3BD-796F-4062-9D7D-7C75A6EFD997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412302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459382-09EB-4200-BA01-BFA13B453D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B60A72A-CCBB-4A30-8DF2-6FC46BA739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77A609-0FF0-40AE-B56A-ACB919459235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3299474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8F1DD0-A21C-42CA-BD67-D0F0379520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4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2F2E1F-E09B-404E-AB63-1699A94BD7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93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438D21-E569-4C5E-9508-44BBEA34C0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9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91575-4903-4DE6-845E-40FB72C795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66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A9B8E46-CBCD-47F1-B178-01CBC0F7E3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42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BF3BDA7-9034-49C5-94C9-D606F553A2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0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CE4E28-2CF1-4551-9124-0E46C73CC6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3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971CB-C8D9-40A9-9DCE-449ED03102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6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68A1E1C-9056-447F-B0F7-6B6ABD0FEC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525445-91A3-499F-89DE-D2D45AC02C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45FE2F-EE46-4967-A757-8938AEC8BFB9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1861278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4A324-6CF5-4BB2-B0DC-A6B8AEC64B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033832-E60D-4490-83F0-715FC80D64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49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944A4A7-E2E2-4CD0-BBCB-C397E46BA1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9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CD26F9-48A4-4006-AB02-80786AE759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02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E2B35-6050-4F21-8038-F4646940A351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46886565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BC3E4-31B6-4669-A30B-D6B47AEEC736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96941653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BC7DF4-F24D-4137-9303-F73CF43AB663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74331514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76DBE-5229-41A3-B81B-718A9685CEA7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68091523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69E8E-A28C-4E8D-8B70-B78F003F3E0C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01304361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BBC84-886E-4E7D-BA78-E30AB1607362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63243413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9D02B5-0A64-415F-BA3F-7231918103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3868E29-08EF-49A5-BAA7-2A250EE041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08F896-49F2-4977-812D-ACF098320135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25276050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B8821-595D-4FC1-9542-23E9578EB3C3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45105103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A513A-67EF-4B69-93A2-AE42598EF363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45536720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lt-L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4A936-8E5F-4079-81F4-88EA9D240F8E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76338821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C120C9-FFDF-4208-9EA0-26D388E9C904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86146793"/>
      </p:ext>
    </p:extLst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699D0-8B8F-45E9-BA36-42528236CE5B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75688359"/>
      </p:ext>
    </p:extLst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50F5-1784-4978-B6DC-8BCF221CC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A5029-89EE-44EE-8989-C64683877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85F3A-86E9-49B1-A949-8DE447F3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C0E81-7CB4-4B59-914F-8366A29F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80F4C-C4BE-4A3A-8646-FC53FD69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259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20A6-748D-466E-B5C3-EAA116B1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D79C-FDC7-4B09-9A54-BD55E658F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73C79-1BE4-48F8-8A2E-4E05C54B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35BFA-FF70-4828-86C6-3E052F0D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22917-22DC-4CE1-8717-ACCC49E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7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CE8D-5FF2-48D0-8705-9C7C0E52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5669-E0F0-4E55-992F-6FC051BDB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2533D-0770-4241-BB1B-91ECB59C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BA3D4-F2FA-4998-A0AB-FC0A192E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439E7-60D7-4D0D-9E8B-D1F4CD5D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533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1499-7105-4A7A-94B5-3CF2AB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3E67-EC49-4281-9A98-440447863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B67D9-6192-4F46-B1B2-EFE65C70F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42898-F0F9-440A-872B-691BF19E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8CE01-9145-428D-8636-28B7EEAD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C2AA3-9A56-418D-B184-BD18FE78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83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56F6-372E-469C-989A-604B4204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C5CC0-D261-4A6C-8CCB-B5674447F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B9725-C40E-4D9B-A9E2-D73EBE143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CCAF2-1CC5-422D-9477-40ABF8926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15DF2-154F-4936-A316-9A851228F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8811D-37B8-4263-876F-02D1C15D6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9949A9-8FF2-4DA5-B0EB-DC9B37FE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96204-CB41-4BF2-87C7-977E5149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2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E33F00-3479-4774-BF45-D403B549217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6CCA35-A18F-4955-9EA5-CA42C5E2E2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0B283-DDDF-49DB-9FD5-BAD21E2DFCAA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145069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3C79-24F3-4591-99CF-1D35A177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48FB7-C3FF-4762-837D-82A820B9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F55E6-F26A-46B5-9E5B-C5CF72201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561E4-9BB9-4910-B93C-1F6A579E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314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22F76-D00E-4288-AF03-95C0744C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9B6B3-0233-4BC2-9F81-F0F0D917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1CB9-8D5B-47DA-B5C3-C9F095A9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078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482C-8FD3-43B2-B356-418B716A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840C-D27F-4C06-8D64-BAD497E4D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AC43E-0D49-4BFC-853C-DDB9FC344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97969-7918-4CE0-BECC-06F0DB43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60FD3-AFC1-4794-8C3B-08DB1C95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FCD6A-891B-43C5-95C1-3711DADB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630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54EB-643F-4808-9A4E-619A14CD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002BC-E254-4438-B0E0-BB2CDAC23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36C29-93AE-44BB-A502-712FE6505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43B33-B413-4C6D-9CF0-636F6490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F31-C539-4114-B26B-5B615B4A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ACCCD-76CE-4947-B9EA-F8A9733A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808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D543-7139-4444-986E-AACEC57C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997FE-0354-41DE-B61D-3BEA9952F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E5422-C9FF-4736-9573-3C1E25E5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D50DE-790B-45DA-A1CE-1CFC0235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EC431-60FA-43E7-9415-F3FC7AB4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67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D88085-5797-42A4-95B7-1407F4670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BB318-2927-4E8E-9F31-034C7691B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5AD29-0656-4EE1-B5E9-24CA4AFF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4E5BC-8B2B-4D1C-B327-E28D760F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D90EA-47A4-413F-899B-8A5F5F01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1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30C38C9-74D0-471B-8447-0CB2E62317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6678BF5-C2E1-4E5A-91B7-8A69D410AD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7F2750-D994-40D7-B77B-3D0CC42880A2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2735388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2C3325-A890-4890-9955-07E7A8FF5E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7DBE05F-8F30-4645-B532-244519C2FC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6F1692-1697-4BF9-AE33-A81E3FBA8469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163377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1850EA2-4DE0-4849-9FCD-A10AF278B5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F90BDB-811F-446A-B658-62770A91FD2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B5A7A8-FB9F-4474-B457-04440D1B8E3D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141335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A180D44-B10C-417A-BCA8-8F0C8A15F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F785B00-18D1-43E8-A3BB-4D67B886EF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853290-AB68-4124-A7D2-1C62C74B70CE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218145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lt-L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D2B5EE-630A-4341-8C97-4DE14AA9F7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EB0839-2F4C-4D00-B8E1-24B363851F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467F56-7101-47A3-A07C-16254BE189B1}" type="slidenum">
              <a:rPr lang="en-GB" altLang="lt-LT"/>
              <a:pPr/>
              <a:t>‹#›</a:t>
            </a:fld>
            <a:endParaRPr lang="en-GB" altLang="lt-LT"/>
          </a:p>
        </p:txBody>
      </p:sp>
    </p:spTree>
    <p:extLst>
      <p:ext uri="{BB962C8B-B14F-4D97-AF65-F5344CB8AC3E}">
        <p14:creationId xmlns:p14="http://schemas.microsoft.com/office/powerpoint/2010/main" val="296999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E6DFBF7-4268-4E78-A5EA-1FCEDCD9B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lt-LT"/>
              <a:t>Click to edit Master title style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87DAFCF-1692-4D5F-A84A-8DF68864BCC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294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US"/>
              <a:t>Dinamini</a:t>
            </a:r>
            <a:r>
              <a:rPr lang="lt-LT"/>
              <a:t>ų procesų valdymas</a:t>
            </a:r>
            <a:endParaRPr lang="en-GB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FAF911E-7760-496A-90F3-1FF640E0D97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AA728DFD-E047-474D-ABA6-3EC84AF79F54}" type="slidenum">
              <a:rPr lang="en-GB" altLang="lt-LT"/>
              <a:pPr/>
              <a:t>‹#›</a:t>
            </a:fld>
            <a:endParaRPr lang="en-GB" altLang="lt-LT"/>
          </a:p>
        </p:txBody>
      </p:sp>
      <p:sp>
        <p:nvSpPr>
          <p:cNvPr id="2" name="Line 7">
            <a:extLst>
              <a:ext uri="{FF2B5EF4-FFF2-40B4-BE49-F238E27FC236}">
                <a16:creationId xmlns:a16="http://schemas.microsoft.com/office/drawing/2014/main" id="{0A21C5DC-0F63-4DEC-BCCC-32B03A17C6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838200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lt-L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0" r:id="rId1"/>
    <p:sldLayoutId id="2147484639" r:id="rId2"/>
    <p:sldLayoutId id="2147484638" r:id="rId3"/>
    <p:sldLayoutId id="2147484637" r:id="rId4"/>
    <p:sldLayoutId id="2147484636" r:id="rId5"/>
    <p:sldLayoutId id="2147484635" r:id="rId6"/>
    <p:sldLayoutId id="2147484634" r:id="rId7"/>
    <p:sldLayoutId id="2147484633" r:id="rId8"/>
    <p:sldLayoutId id="2147484632" r:id="rId9"/>
    <p:sldLayoutId id="2147484631" r:id="rId10"/>
    <p:sldLayoutId id="214748463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>
            <a:extLst>
              <a:ext uri="{FF2B5EF4-FFF2-40B4-BE49-F238E27FC236}">
                <a16:creationId xmlns:a16="http://schemas.microsoft.com/office/drawing/2014/main" id="{C93869EF-03AD-4315-A3C3-B4C52983F51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Line 7">
            <a:extLst>
              <a:ext uri="{FF2B5EF4-FFF2-40B4-BE49-F238E27FC236}">
                <a16:creationId xmlns:a16="http://schemas.microsoft.com/office/drawing/2014/main" id="{8180465E-CE87-4148-9995-92D882C97B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990600"/>
            <a:ext cx="8229600" cy="1588"/>
          </a:xfrm>
          <a:prstGeom prst="line">
            <a:avLst/>
          </a:prstGeom>
          <a:noFill/>
          <a:ln w="28575">
            <a:solidFill>
              <a:srgbClr val="FF69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lt-LT"/>
          </a:p>
        </p:txBody>
      </p:sp>
      <p:sp>
        <p:nvSpPr>
          <p:cNvPr id="2052" name="Arc 8">
            <a:extLst>
              <a:ext uri="{FF2B5EF4-FFF2-40B4-BE49-F238E27FC236}">
                <a16:creationId xmlns:a16="http://schemas.microsoft.com/office/drawing/2014/main" id="{5D274B45-86F6-4B26-AF6F-A96C7F02FB92}"/>
              </a:ext>
            </a:extLst>
          </p:cNvPr>
          <p:cNvSpPr>
            <a:spLocks/>
          </p:cNvSpPr>
          <p:nvPr/>
        </p:nvSpPr>
        <p:spPr bwMode="auto">
          <a:xfrm>
            <a:off x="0" y="842963"/>
            <a:ext cx="2667000" cy="6015037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FFCC6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lt-LT"/>
          </a:p>
        </p:txBody>
      </p:sp>
      <p:grpSp>
        <p:nvGrpSpPr>
          <p:cNvPr id="2053" name="Group 9">
            <a:extLst>
              <a:ext uri="{FF2B5EF4-FFF2-40B4-BE49-F238E27FC236}">
                <a16:creationId xmlns:a16="http://schemas.microsoft.com/office/drawing/2014/main" id="{439ECCEC-0470-4512-92E0-C581FC79B262}"/>
              </a:ext>
            </a:extLst>
          </p:cNvPr>
          <p:cNvGrpSpPr>
            <a:grpSpLocks/>
          </p:cNvGrpSpPr>
          <p:nvPr/>
        </p:nvGrpSpPr>
        <p:grpSpPr bwMode="auto">
          <a:xfrm>
            <a:off x="0" y="6365875"/>
            <a:ext cx="2743200" cy="492125"/>
            <a:chOff x="0" y="4010"/>
            <a:chExt cx="1728" cy="310"/>
          </a:xfrm>
        </p:grpSpPr>
        <p:pic>
          <p:nvPicPr>
            <p:cNvPr id="2054" name="Picture 10" descr="logo">
              <a:extLst>
                <a:ext uri="{FF2B5EF4-FFF2-40B4-BE49-F238E27FC236}">
                  <a16:creationId xmlns:a16="http://schemas.microsoft.com/office/drawing/2014/main" id="{C476EF1E-23D7-490A-B03F-D7B810D4E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10"/>
              <a:ext cx="38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5" name="Text Box 11">
              <a:extLst>
                <a:ext uri="{FF2B5EF4-FFF2-40B4-BE49-F238E27FC236}">
                  <a16:creationId xmlns:a16="http://schemas.microsoft.com/office/drawing/2014/main" id="{F1358DF2-CD75-48EE-9DF2-9F3B2D9B7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4170"/>
              <a:ext cx="1440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lt-LT" altLang="lt-LT" sz="1400">
                  <a:solidFill>
                    <a:srgbClr val="000000"/>
                  </a:solidFill>
                  <a:latin typeface="Arial Narrow" pitchFamily="34" charset="0"/>
                  <a:cs typeface="+mn-cs"/>
                </a:rPr>
                <a:t>Kompiuterių tinklų katedra</a:t>
              </a:r>
              <a:endParaRPr lang="en-GB" altLang="lt-LT" sz="1400">
                <a:solidFill>
                  <a:srgbClr val="000000"/>
                </a:solidFill>
                <a:latin typeface="Arial Narrow" pitchFamily="34" charset="0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4" r:id="rId4"/>
    <p:sldLayoutId id="2147484645" r:id="rId5"/>
    <p:sldLayoutId id="2147484646" r:id="rId6"/>
    <p:sldLayoutId id="2147484647" r:id="rId7"/>
    <p:sldLayoutId id="2147484648" r:id="rId8"/>
    <p:sldLayoutId id="2147484649" r:id="rId9"/>
    <p:sldLayoutId id="2147484650" r:id="rId10"/>
    <p:sldLayoutId id="2147484651" r:id="rId11"/>
    <p:sldLayoutId id="214748465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lt-LT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lt-LT"/>
              <a:t>Click to edit Master text styles</a:t>
            </a:r>
          </a:p>
          <a:p>
            <a:pPr lvl="1"/>
            <a:r>
              <a:rPr lang="lt-LT"/>
              <a:t>Second level</a:t>
            </a:r>
          </a:p>
          <a:p>
            <a:pPr lvl="2"/>
            <a:r>
              <a:rPr lang="lt-LT"/>
              <a:t>Third level</a:t>
            </a:r>
          </a:p>
          <a:p>
            <a:pPr lvl="3"/>
            <a:r>
              <a:rPr lang="lt-LT"/>
              <a:t>Fourth level</a:t>
            </a:r>
          </a:p>
          <a:p>
            <a:pPr lvl="4"/>
            <a:r>
              <a:rPr lang="lt-LT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smtClean="0">
                <a:cs typeface="+mn-cs"/>
              </a:defRPr>
            </a:lvl1pPr>
          </a:lstStyle>
          <a:p>
            <a:pPr>
              <a:defRPr/>
            </a:pPr>
            <a:r>
              <a:rPr lang="lt-LT"/>
              <a:t>2014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fld id="{0DACB954-4FC5-4461-BD02-2D287162B98C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145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60" r:id="rId7"/>
    <p:sldLayoutId id="2147484661" r:id="rId8"/>
    <p:sldLayoutId id="2147484662" r:id="rId9"/>
    <p:sldLayoutId id="2147484663" r:id="rId10"/>
    <p:sldLayoutId id="2147484664" r:id="rId11"/>
  </p:sldLayoutIdLst>
  <p:transition spd="slow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BDF752-03FB-4E9A-BFC9-B844C38E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8B993-E32A-4FD1-AF2D-DB5BB73B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8613-1964-47ED-8392-130208278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12A24-4A7A-44BB-84CA-A86094C9306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3617A-B66E-45EA-A101-0C33AADE3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3F3F5-5152-4B38-BC48-C04D14179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03C5-9598-46D5-9F58-8F4D0D67A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6" r:id="rId1"/>
    <p:sldLayoutId id="2147484667" r:id="rId2"/>
    <p:sldLayoutId id="2147484668" r:id="rId3"/>
    <p:sldLayoutId id="2147484669" r:id="rId4"/>
    <p:sldLayoutId id="2147484670" r:id="rId5"/>
    <p:sldLayoutId id="2147484671" r:id="rId6"/>
    <p:sldLayoutId id="2147484672" r:id="rId7"/>
    <p:sldLayoutId id="2147484673" r:id="rId8"/>
    <p:sldLayoutId id="2147484674" r:id="rId9"/>
    <p:sldLayoutId id="2147484675" r:id="rId10"/>
    <p:sldLayoutId id="214748467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850C7276-F1B1-4C1E-8417-E4119E8EF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3105150"/>
            <a:ext cx="0" cy="0"/>
          </a:xfrm>
          <a:prstGeom prst="rect">
            <a:avLst/>
          </a:prstGeom>
          <a:noFill/>
          <a:ln>
            <a:noFill/>
          </a:ln>
          <a:effectLst>
            <a:outerShdw dist="57238" dir="2021404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lt-LT" altLang="lt-LT"/>
          </a:p>
        </p:txBody>
      </p:sp>
      <p:sp>
        <p:nvSpPr>
          <p:cNvPr id="37891" name="Rectangle 6">
            <a:extLst>
              <a:ext uri="{FF2B5EF4-FFF2-40B4-BE49-F238E27FC236}">
                <a16:creationId xmlns:a16="http://schemas.microsoft.com/office/drawing/2014/main" id="{DFC82E4C-ECD1-4C33-90DB-15D655C34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5" y="3613150"/>
            <a:ext cx="7938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lt-LT" altLang="lt-LT"/>
          </a:p>
        </p:txBody>
      </p:sp>
      <p:sp>
        <p:nvSpPr>
          <p:cNvPr id="37892" name="Rectangle 7">
            <a:extLst>
              <a:ext uri="{FF2B5EF4-FFF2-40B4-BE49-F238E27FC236}">
                <a16:creationId xmlns:a16="http://schemas.microsoft.com/office/drawing/2014/main" id="{841635B4-D45E-4D27-A998-FB6C3251B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5" y="3613150"/>
            <a:ext cx="7938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lt-LT" altLang="lt-LT"/>
          </a:p>
        </p:txBody>
      </p:sp>
      <p:sp>
        <p:nvSpPr>
          <p:cNvPr id="37893" name="Slide Number Placeholder 1">
            <a:extLst>
              <a:ext uri="{FF2B5EF4-FFF2-40B4-BE49-F238E27FC236}">
                <a16:creationId xmlns:a16="http://schemas.microsoft.com/office/drawing/2014/main" id="{064E9C44-EB08-4379-9A5B-3B56A843AF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F4E71733-8B9D-4F1B-AC96-E77DBC8FFC9A}" type="slidenum">
              <a:rPr lang="en-GB" altLang="lt-LT" sz="1400"/>
              <a:pPr/>
              <a:t>1</a:t>
            </a:fld>
            <a:endParaRPr lang="en-GB" altLang="lt-LT" sz="1400"/>
          </a:p>
        </p:txBody>
      </p:sp>
      <p:sp>
        <p:nvSpPr>
          <p:cNvPr id="37894" name="TextBox 1">
            <a:extLst>
              <a:ext uri="{FF2B5EF4-FFF2-40B4-BE49-F238E27FC236}">
                <a16:creationId xmlns:a16="http://schemas.microsoft.com/office/drawing/2014/main" id="{6B529379-2EAA-4FAE-9B11-7BF187EB0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9183" y="2200340"/>
            <a:ext cx="3976849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 sz="3600" b="1" dirty="0"/>
              <a:t>Š</a:t>
            </a:r>
            <a:r>
              <a:rPr lang="en-US" altLang="lt-LT" sz="3600" b="1" dirty="0" err="1"/>
              <a:t>viesolaid</a:t>
            </a:r>
            <a:r>
              <a:rPr lang="lt-LT" altLang="lt-LT" sz="3600" b="1" dirty="0"/>
              <a:t>žių skaičiavimai</a:t>
            </a:r>
          </a:p>
          <a:p>
            <a:pPr eaLnBrk="1" hangingPunct="1"/>
            <a:endParaRPr lang="lt-LT" altLang="lt-LT" sz="3600" b="1" dirty="0"/>
          </a:p>
          <a:p>
            <a:pPr eaLnBrk="1" hangingPunct="1"/>
            <a:r>
              <a:rPr lang="lt-LT" altLang="lt-LT" sz="2800" b="1" dirty="0"/>
              <a:t>S</a:t>
            </a:r>
            <a:r>
              <a:rPr lang="en-US" altLang="lt-LT" sz="2800" b="1" dirty="0" err="1"/>
              <a:t>lopinimas</a:t>
            </a:r>
            <a:endParaRPr lang="lt-LT" altLang="lt-LT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5">
            <a:extLst>
              <a:ext uri="{FF2B5EF4-FFF2-40B4-BE49-F238E27FC236}">
                <a16:creationId xmlns:a16="http://schemas.microsoft.com/office/drawing/2014/main" id="{804BD73E-FD9F-4299-A9B8-04C71CF14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8" y="729754"/>
            <a:ext cx="8489825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 dirty="0">
                <a:cs typeface="Times New Roman" panose="02020603050405020304" pitchFamily="18" charset="0"/>
              </a:rPr>
              <a:t>Tarp dviejų miestų X ir Y nutiestas 200 km optinis kabelis, </a:t>
            </a:r>
          </a:p>
          <a:p>
            <a:pPr eaLnBrk="1" hangingPunct="1"/>
            <a:r>
              <a:rPr lang="lt-LT" altLang="lt-LT" dirty="0">
                <a:cs typeface="Times New Roman" panose="02020603050405020304" pitchFamily="18" charset="0"/>
              </a:rPr>
              <a:t>kurio gijoje slopinimas yra 0,2 </a:t>
            </a:r>
            <a:r>
              <a:rPr lang="lt-LT" altLang="lt-LT" dirty="0" err="1">
                <a:cs typeface="Times New Roman" panose="02020603050405020304" pitchFamily="18" charset="0"/>
              </a:rPr>
              <a:t>dB</a:t>
            </a:r>
            <a:r>
              <a:rPr lang="lt-LT" altLang="lt-LT" dirty="0">
                <a:cs typeface="Times New Roman" panose="02020603050405020304" pitchFamily="18" charset="0"/>
              </a:rPr>
              <a:t>/km. Ryšio galuose </a:t>
            </a:r>
          </a:p>
          <a:p>
            <a:pPr eaLnBrk="1" hangingPunct="1"/>
            <a:r>
              <a:rPr lang="lt-LT" altLang="lt-LT" dirty="0">
                <a:cs typeface="Times New Roman" panose="02020603050405020304" pitchFamily="18" charset="0"/>
              </a:rPr>
              <a:t>bus naudojami optiniai keitikliai, kurių optinis biudžetas yra 25 </a:t>
            </a:r>
            <a:r>
              <a:rPr lang="lt-LT" altLang="lt-LT" dirty="0" err="1">
                <a:cs typeface="Times New Roman" panose="02020603050405020304" pitchFamily="18" charset="0"/>
              </a:rPr>
              <a:t>dB</a:t>
            </a:r>
            <a:r>
              <a:rPr lang="lt-LT" altLang="lt-LT" dirty="0">
                <a:cs typeface="Times New Roman" panose="02020603050405020304" pitchFamily="18" charset="0"/>
              </a:rPr>
              <a:t>.</a:t>
            </a:r>
            <a:endParaRPr lang="en-US" altLang="lt-LT" dirty="0">
              <a:cs typeface="Times New Roman" panose="02020603050405020304" pitchFamily="18" charset="0"/>
            </a:endParaRPr>
          </a:p>
          <a:p>
            <a:pPr eaLnBrk="1" hangingPunct="1"/>
            <a:endParaRPr lang="en-US" altLang="lt-LT" dirty="0">
              <a:cs typeface="Times New Roman" panose="02020603050405020304" pitchFamily="18" charset="0"/>
            </a:endParaRPr>
          </a:p>
          <a:p>
            <a:pPr eaLnBrk="1" hangingPunct="1"/>
            <a:endParaRPr lang="en-US" altLang="lt-LT" dirty="0">
              <a:cs typeface="Times New Roman" panose="02020603050405020304" pitchFamily="18" charset="0"/>
            </a:endParaRPr>
          </a:p>
          <a:p>
            <a:pPr eaLnBrk="1" hangingPunct="1"/>
            <a:endParaRPr lang="lt-LT" altLang="lt-LT" dirty="0"/>
          </a:p>
          <a:p>
            <a:r>
              <a:rPr lang="lt-LT" altLang="lt-LT" b="1" dirty="0">
                <a:cs typeface="Times New Roman" panose="02020603050405020304" pitchFamily="18" charset="0"/>
              </a:rPr>
              <a:t> a) koks viso kabelio slopinimas?</a:t>
            </a:r>
            <a:r>
              <a:rPr lang="en-US" altLang="lt-LT" dirty="0"/>
              <a:t> </a:t>
            </a:r>
          </a:p>
          <a:p>
            <a:r>
              <a:rPr lang="en-US" altLang="lt-LT" dirty="0"/>
              <a:t>200 km x 0,2 dB/km = 40 </a:t>
            </a:r>
            <a:r>
              <a:rPr lang="en-US" altLang="lt-LT" dirty="0" err="1"/>
              <a:t>dB.</a:t>
            </a:r>
            <a:r>
              <a:rPr lang="en-US" altLang="lt-LT" dirty="0"/>
              <a:t> Ry</a:t>
            </a:r>
            <a:r>
              <a:rPr lang="lt-LT" altLang="lt-LT" dirty="0"/>
              <a:t>š</a:t>
            </a:r>
            <a:r>
              <a:rPr lang="en-US" altLang="lt-LT" dirty="0"/>
              <a:t>is </a:t>
            </a:r>
            <a:r>
              <a:rPr lang="lt-LT" altLang="lt-LT" dirty="0"/>
              <a:t>be stiprinimo neveiks</a:t>
            </a:r>
            <a:endParaRPr lang="en-US" altLang="lt-LT" dirty="0"/>
          </a:p>
          <a:p>
            <a:endParaRPr lang="lt-LT" altLang="lt-LT" dirty="0"/>
          </a:p>
          <a:p>
            <a:r>
              <a:rPr lang="lt-LT" altLang="lt-LT" dirty="0">
                <a:cs typeface="Times New Roman" panose="02020603050405020304" pitchFamily="18" charset="0"/>
              </a:rPr>
              <a:t>Kabelio viduryje </a:t>
            </a:r>
            <a:r>
              <a:rPr lang="en-US" altLang="lt-LT" dirty="0">
                <a:cs typeface="Times New Roman" panose="02020603050405020304" pitchFamily="18" charset="0"/>
              </a:rPr>
              <a:t>Z </a:t>
            </a:r>
            <a:r>
              <a:rPr lang="lt-LT" altLang="lt-LT" dirty="0">
                <a:cs typeface="Times New Roman" panose="02020603050405020304" pitchFamily="18" charset="0"/>
              </a:rPr>
              <a:t>yra galimybė įrengti optinius stiprintuvus. </a:t>
            </a:r>
            <a:endParaRPr lang="lt-LT" altLang="lt-LT" dirty="0"/>
          </a:p>
          <a:p>
            <a:r>
              <a:rPr lang="lt-LT" altLang="lt-LT" b="1" dirty="0">
                <a:cs typeface="Times New Roman" panose="02020603050405020304" pitchFamily="18" charset="0"/>
              </a:rPr>
              <a:t>b) Koks turi būti mažiausias  stiprinimas </a:t>
            </a:r>
            <a:r>
              <a:rPr lang="lt-LT" altLang="lt-LT" b="1" dirty="0" err="1">
                <a:cs typeface="Times New Roman" panose="02020603050405020304" pitchFamily="18" charset="0"/>
              </a:rPr>
              <a:t>dB</a:t>
            </a:r>
            <a:r>
              <a:rPr lang="lt-LT" altLang="lt-LT" b="1" dirty="0">
                <a:cs typeface="Times New Roman" panose="02020603050405020304" pitchFamily="18" charset="0"/>
              </a:rPr>
              <a:t>, kad ryšis veiktų? </a:t>
            </a:r>
            <a:endParaRPr lang="lt-LT" altLang="lt-LT" dirty="0"/>
          </a:p>
        </p:txBody>
      </p:sp>
      <p:sp>
        <p:nvSpPr>
          <p:cNvPr id="146435" name="Text Box 4">
            <a:extLst>
              <a:ext uri="{FF2B5EF4-FFF2-40B4-BE49-F238E27FC236}">
                <a16:creationId xmlns:a16="http://schemas.microsoft.com/office/drawing/2014/main" id="{2C239487-8FB3-4F27-AF06-08A026388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013" y="280988"/>
            <a:ext cx="4448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 b="1">
                <a:latin typeface="Arial" panose="020B0604020202020204" pitchFamily="34" charset="0"/>
              </a:rPr>
              <a:t> Optinis biudžetas - pavyzdys</a:t>
            </a:r>
          </a:p>
        </p:txBody>
      </p:sp>
      <p:grpSp>
        <p:nvGrpSpPr>
          <p:cNvPr id="146436" name="Group 4">
            <a:extLst>
              <a:ext uri="{FF2B5EF4-FFF2-40B4-BE49-F238E27FC236}">
                <a16:creationId xmlns:a16="http://schemas.microsoft.com/office/drawing/2014/main" id="{5007CAD7-6D34-4A00-A1DA-6317112DD87D}"/>
              </a:ext>
            </a:extLst>
          </p:cNvPr>
          <p:cNvGrpSpPr>
            <a:grpSpLocks/>
          </p:cNvGrpSpPr>
          <p:nvPr/>
        </p:nvGrpSpPr>
        <p:grpSpPr bwMode="auto">
          <a:xfrm>
            <a:off x="594178" y="1892994"/>
            <a:ext cx="7227888" cy="1000125"/>
            <a:chOff x="795" y="3008"/>
            <a:chExt cx="4553" cy="630"/>
          </a:xfrm>
        </p:grpSpPr>
        <p:grpSp>
          <p:nvGrpSpPr>
            <p:cNvPr id="146437" name="Group 712">
              <a:extLst>
                <a:ext uri="{FF2B5EF4-FFF2-40B4-BE49-F238E27FC236}">
                  <a16:creationId xmlns:a16="http://schemas.microsoft.com/office/drawing/2014/main" id="{968E9559-0762-4186-A888-04A69117D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" y="3008"/>
              <a:ext cx="4553" cy="630"/>
              <a:chOff x="8275" y="37890"/>
              <a:chExt cx="61926" cy="7200"/>
            </a:xfrm>
          </p:grpSpPr>
          <p:sp>
            <p:nvSpPr>
              <p:cNvPr id="146438" name="Rectangle 713">
                <a:extLst>
                  <a:ext uri="{FF2B5EF4-FFF2-40B4-BE49-F238E27FC236}">
                    <a16:creationId xmlns:a16="http://schemas.microsoft.com/office/drawing/2014/main" id="{8CB55520-1530-4273-B517-1B935248A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" y="40050"/>
                <a:ext cx="4321" cy="5041"/>
              </a:xfrm>
              <a:prstGeom prst="rect">
                <a:avLst/>
              </a:prstGeom>
              <a:solidFill>
                <a:srgbClr val="4F81BD"/>
              </a:solidFill>
              <a:ln w="25400">
                <a:solidFill>
                  <a:srgbClr val="385D8A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lt-LT" altLang="lt-LT"/>
              </a:p>
            </p:txBody>
          </p:sp>
          <p:sp>
            <p:nvSpPr>
              <p:cNvPr id="146439" name="Rectangle 714">
                <a:extLst>
                  <a:ext uri="{FF2B5EF4-FFF2-40B4-BE49-F238E27FC236}">
                    <a16:creationId xmlns:a16="http://schemas.microsoft.com/office/drawing/2014/main" id="{593C1FFD-A21D-4DD1-BA66-EFAEE1276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82" y="39330"/>
                <a:ext cx="4320" cy="5041"/>
              </a:xfrm>
              <a:prstGeom prst="rect">
                <a:avLst/>
              </a:prstGeom>
              <a:solidFill>
                <a:srgbClr val="4F81BD"/>
              </a:solidFill>
              <a:ln w="25400">
                <a:solidFill>
                  <a:srgbClr val="385D8A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lt-LT" altLang="lt-LT"/>
              </a:p>
            </p:txBody>
          </p:sp>
          <p:cxnSp>
            <p:nvCxnSpPr>
              <p:cNvPr id="146440" name="Straight Arrow Connector 715">
                <a:extLst>
                  <a:ext uri="{FF2B5EF4-FFF2-40B4-BE49-F238E27FC236}">
                    <a16:creationId xmlns:a16="http://schemas.microsoft.com/office/drawing/2014/main" id="{6BD87A30-25D8-480F-9940-9714AB62E97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2596" y="40770"/>
                <a:ext cx="25203" cy="0"/>
              </a:xfrm>
              <a:prstGeom prst="straightConnector1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6441" name="Straight Arrow Connector 716">
                <a:extLst>
                  <a:ext uri="{FF2B5EF4-FFF2-40B4-BE49-F238E27FC236}">
                    <a16:creationId xmlns:a16="http://schemas.microsoft.com/office/drawing/2014/main" id="{0482E5FA-9803-4A3A-8093-E764BDFC823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9959" y="40770"/>
                <a:ext cx="25923" cy="0"/>
              </a:xfrm>
              <a:prstGeom prst="straightConnector1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6442" name="Straight Arrow Connector 717">
                <a:extLst>
                  <a:ext uri="{FF2B5EF4-FFF2-40B4-BE49-F238E27FC236}">
                    <a16:creationId xmlns:a16="http://schemas.microsoft.com/office/drawing/2014/main" id="{0B67230C-F0DD-4C60-B538-23106C63EC3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9959" y="43651"/>
                <a:ext cx="25203" cy="0"/>
              </a:xfrm>
              <a:prstGeom prst="straightConnector1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6443" name="Straight Arrow Connector 718">
                <a:extLst>
                  <a:ext uri="{FF2B5EF4-FFF2-40B4-BE49-F238E27FC236}">
                    <a16:creationId xmlns:a16="http://schemas.microsoft.com/office/drawing/2014/main" id="{BC505474-8009-47D6-A2EC-984793196C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12596" y="43651"/>
                <a:ext cx="25203" cy="0"/>
              </a:xfrm>
              <a:prstGeom prst="straightConnector1">
                <a:avLst/>
              </a:prstGeom>
              <a:noFill/>
              <a:ln w="9525">
                <a:solidFill>
                  <a:srgbClr val="4A7EBB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146444" name="Picture 719">
                <a:extLst>
                  <a:ext uri="{FF2B5EF4-FFF2-40B4-BE49-F238E27FC236}">
                    <a16:creationId xmlns:a16="http://schemas.microsoft.com/office/drawing/2014/main" id="{E84E2293-7C2D-4911-AEA5-D17E4CFE607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471" b="-743"/>
              <a:stretch>
                <a:fillRect/>
              </a:stretch>
            </p:blipFill>
            <p:spPr bwMode="auto">
              <a:xfrm>
                <a:off x="37799" y="42210"/>
                <a:ext cx="2160" cy="2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445" name="Picture 720">
                <a:extLst>
                  <a:ext uri="{FF2B5EF4-FFF2-40B4-BE49-F238E27FC236}">
                    <a16:creationId xmlns:a16="http://schemas.microsoft.com/office/drawing/2014/main" id="{5A721BA1-F342-4E16-AE85-4ABFBE2B2CF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471" b="-743"/>
              <a:stretch>
                <a:fillRect/>
              </a:stretch>
            </p:blipFill>
            <p:spPr bwMode="auto">
              <a:xfrm rot="10800000">
                <a:off x="37799" y="39330"/>
                <a:ext cx="2160" cy="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6446" name="TextBox 21">
                <a:extLst>
                  <a:ext uri="{FF2B5EF4-FFF2-40B4-BE49-F238E27FC236}">
                    <a16:creationId xmlns:a16="http://schemas.microsoft.com/office/drawing/2014/main" id="{B12847E4-2390-47C1-981F-6ACCDC5A57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37" y="37890"/>
                <a:ext cx="2495" cy="2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lt-LT" altLang="lt-LT"/>
              </a:p>
            </p:txBody>
          </p:sp>
          <p:sp>
            <p:nvSpPr>
              <p:cNvPr id="146447" name="TextBox 22">
                <a:extLst>
                  <a:ext uri="{FF2B5EF4-FFF2-40B4-BE49-F238E27FC236}">
                    <a16:creationId xmlns:a16="http://schemas.microsoft.com/office/drawing/2014/main" id="{0FFAECF8-5ECC-4E0E-8E23-259DB59AB2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039" y="37890"/>
                <a:ext cx="2495" cy="2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lt-LT" altLang="lt-LT"/>
              </a:p>
            </p:txBody>
          </p:sp>
        </p:grpSp>
        <p:sp>
          <p:nvSpPr>
            <p:cNvPr id="146448" name="Text Box 16">
              <a:extLst>
                <a:ext uri="{FF2B5EF4-FFF2-40B4-BE49-F238E27FC236}">
                  <a16:creationId xmlns:a16="http://schemas.microsoft.com/office/drawing/2014/main" id="{CF5FCDDA-688F-441B-8E75-59C9735E2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" y="323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lt-LT" altLang="lt-LT"/>
                <a:t>X</a:t>
              </a:r>
            </a:p>
          </p:txBody>
        </p:sp>
        <p:sp>
          <p:nvSpPr>
            <p:cNvPr id="146449" name="Text Box 17">
              <a:extLst>
                <a:ext uri="{FF2B5EF4-FFF2-40B4-BE49-F238E27FC236}">
                  <a16:creationId xmlns:a16="http://schemas.microsoft.com/office/drawing/2014/main" id="{12996ECD-A458-4CDD-A33F-1F424601B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7" y="322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lt-LT" altLang="lt-LT"/>
                <a:t>Y</a:t>
              </a:r>
            </a:p>
          </p:txBody>
        </p:sp>
      </p:grpSp>
      <p:sp>
        <p:nvSpPr>
          <p:cNvPr id="146450" name="Text Box 18">
            <a:extLst>
              <a:ext uri="{FF2B5EF4-FFF2-40B4-BE49-F238E27FC236}">
                <a16:creationId xmlns:a16="http://schemas.microsoft.com/office/drawing/2014/main" id="{3503812E-488D-406B-9311-7D0F18B3B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51" y="5163275"/>
            <a:ext cx="812395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lt-LT" altLang="lt-LT" dirty="0"/>
              <a:t>Reikia pastiprinti </a:t>
            </a:r>
            <a:r>
              <a:rPr lang="en-US" altLang="lt-LT" dirty="0"/>
              <a:t>40-25=</a:t>
            </a:r>
            <a:r>
              <a:rPr lang="en-US" altLang="lt-LT" b="1" dirty="0"/>
              <a:t>15</a:t>
            </a:r>
            <a:r>
              <a:rPr lang="en-US" altLang="lt-LT" dirty="0"/>
              <a:t> </a:t>
            </a:r>
            <a:r>
              <a:rPr lang="en-US" altLang="lt-LT" dirty="0" err="1"/>
              <a:t>dB.</a:t>
            </a:r>
            <a:r>
              <a:rPr lang="en-US" altLang="lt-LT" dirty="0"/>
              <a:t> </a:t>
            </a:r>
            <a:r>
              <a:rPr lang="en-US" altLang="lt-LT" dirty="0" err="1"/>
              <a:t>Kabelio</a:t>
            </a:r>
            <a:r>
              <a:rPr lang="en-US" altLang="lt-LT" dirty="0"/>
              <a:t> </a:t>
            </a:r>
            <a:r>
              <a:rPr lang="en-US" altLang="lt-LT" dirty="0" err="1"/>
              <a:t>viduryje</a:t>
            </a:r>
            <a:r>
              <a:rPr lang="lt-LT" altLang="lt-LT" dirty="0"/>
              <a:t> į abi puses </a:t>
            </a:r>
            <a:endParaRPr lang="en-US" altLang="lt-LT" dirty="0"/>
          </a:p>
          <a:p>
            <a:r>
              <a:rPr lang="lt-LT" altLang="lt-LT" dirty="0"/>
              <a:t>slopinimas po </a:t>
            </a:r>
            <a:r>
              <a:rPr lang="en-US" altLang="lt-LT" dirty="0"/>
              <a:t>20 dB</a:t>
            </a:r>
            <a:r>
              <a:rPr lang="lt-LT" altLang="lt-LT" dirty="0"/>
              <a:t>. Biudžeto likutis einant nuo X dar </a:t>
            </a:r>
          </a:p>
          <a:p>
            <a:r>
              <a:rPr lang="lt-LT" altLang="lt-LT" dirty="0"/>
              <a:t>yra </a:t>
            </a:r>
            <a:r>
              <a:rPr lang="en-US" altLang="lt-LT" dirty="0"/>
              <a:t>5 </a:t>
            </a:r>
            <a:r>
              <a:rPr lang="lt-LT" altLang="lt-LT" dirty="0" err="1"/>
              <a:t>dB</a:t>
            </a:r>
            <a:r>
              <a:rPr lang="lt-LT" altLang="lt-LT" dirty="0"/>
              <a:t>, pridėjus </a:t>
            </a:r>
            <a:r>
              <a:rPr lang="en-US" altLang="lt-LT" dirty="0"/>
              <a:t>15 dB </a:t>
            </a:r>
            <a:r>
              <a:rPr lang="en-US" altLang="lt-LT" dirty="0" err="1"/>
              <a:t>signalas</a:t>
            </a:r>
            <a:r>
              <a:rPr lang="en-US" altLang="lt-LT" dirty="0"/>
              <a:t> Y ta</a:t>
            </a:r>
            <a:r>
              <a:rPr lang="lt-LT" altLang="lt-LT" dirty="0"/>
              <a:t>š</a:t>
            </a:r>
            <a:r>
              <a:rPr lang="en-US" altLang="lt-LT" dirty="0" err="1"/>
              <a:t>ke</a:t>
            </a:r>
            <a:r>
              <a:rPr lang="en-US" altLang="lt-LT" dirty="0"/>
              <a:t> bus ant </a:t>
            </a:r>
            <a:r>
              <a:rPr lang="lt-LT" altLang="lt-LT" dirty="0"/>
              <a:t>biudžeto </a:t>
            </a:r>
            <a:r>
              <a:rPr lang="en-US" altLang="lt-LT" dirty="0" err="1"/>
              <a:t>ribos</a:t>
            </a:r>
            <a:r>
              <a:rPr lang="en-US" altLang="lt-LT" dirty="0"/>
              <a:t>.</a:t>
            </a:r>
            <a:endParaRPr lang="lt-LT" altLang="lt-LT" dirty="0"/>
          </a:p>
        </p:txBody>
      </p:sp>
      <p:sp>
        <p:nvSpPr>
          <p:cNvPr id="146451" name="Text Box 19">
            <a:extLst>
              <a:ext uri="{FF2B5EF4-FFF2-40B4-BE49-F238E27FC236}">
                <a16:creationId xmlns:a16="http://schemas.microsoft.com/office/drawing/2014/main" id="{5142A7DE-9F53-40E3-B664-62A34C725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7062" y="2293044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lt-LT" dirty="0"/>
              <a:t>Z</a:t>
            </a:r>
            <a:endParaRPr lang="lt-LT" altLang="lt-LT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5">
            <a:extLst>
              <a:ext uri="{FF2B5EF4-FFF2-40B4-BE49-F238E27FC236}">
                <a16:creationId xmlns:a16="http://schemas.microsoft.com/office/drawing/2014/main" id="{A2124FEB-EDBB-48BF-B482-4563E54AB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3105150"/>
            <a:ext cx="0" cy="0"/>
          </a:xfrm>
          <a:prstGeom prst="rect">
            <a:avLst/>
          </a:prstGeom>
          <a:noFill/>
          <a:ln>
            <a:noFill/>
          </a:ln>
          <a:effectLst>
            <a:outerShdw dist="57238" dir="2021404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lt-LT" altLang="lt-LT"/>
          </a:p>
        </p:txBody>
      </p:sp>
      <p:sp>
        <p:nvSpPr>
          <p:cNvPr id="167939" name="Rectangle 6">
            <a:extLst>
              <a:ext uri="{FF2B5EF4-FFF2-40B4-BE49-F238E27FC236}">
                <a16:creationId xmlns:a16="http://schemas.microsoft.com/office/drawing/2014/main" id="{DA9D7CD6-0C09-435A-B731-645ADDBF0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5" y="3613150"/>
            <a:ext cx="7938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lt-LT" altLang="lt-LT"/>
          </a:p>
        </p:txBody>
      </p:sp>
      <p:sp>
        <p:nvSpPr>
          <p:cNvPr id="167940" name="Rectangle 7">
            <a:extLst>
              <a:ext uri="{FF2B5EF4-FFF2-40B4-BE49-F238E27FC236}">
                <a16:creationId xmlns:a16="http://schemas.microsoft.com/office/drawing/2014/main" id="{BA0AC0FC-29B3-4777-8A92-7E387574A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5" y="3613150"/>
            <a:ext cx="7938" cy="95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lt-LT" altLang="lt-LT"/>
          </a:p>
        </p:txBody>
      </p:sp>
      <p:sp>
        <p:nvSpPr>
          <p:cNvPr id="167942" name="Slide Number Placeholder 1">
            <a:extLst>
              <a:ext uri="{FF2B5EF4-FFF2-40B4-BE49-F238E27FC236}">
                <a16:creationId xmlns:a16="http://schemas.microsoft.com/office/drawing/2014/main" id="{AC5F498D-015A-4B8F-8034-6E239C284731}"/>
              </a:ext>
            </a:extLst>
          </p:cNvPr>
          <p:cNvSpPr txBox="1">
            <a:spLocks noGrp="1"/>
          </p:cNvSpPr>
          <p:nvPr/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E8EAF72-EB13-4809-977F-3F5A0E1519D8}" type="slidenum">
              <a:rPr lang="en-GB" altLang="lt-LT" sz="1400"/>
              <a:pPr algn="r" eaLnBrk="1" hangingPunct="1"/>
              <a:t>11</a:t>
            </a:fld>
            <a:endParaRPr lang="en-GB" altLang="lt-LT" sz="1400"/>
          </a:p>
        </p:txBody>
      </p:sp>
      <p:sp>
        <p:nvSpPr>
          <p:cNvPr id="167943" name="Rectangle 2">
            <a:extLst>
              <a:ext uri="{FF2B5EF4-FFF2-40B4-BE49-F238E27FC236}">
                <a16:creationId xmlns:a16="http://schemas.microsoft.com/office/drawing/2014/main" id="{0C9CDEE6-45AC-44F4-8ACD-1CC1A0C86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63" y="182563"/>
            <a:ext cx="6534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lt-LT" altLang="lt-LT" sz="3200" b="1" dirty="0">
                <a:cs typeface="Times New Roman" panose="02020603050405020304" pitchFamily="18" charset="0"/>
              </a:rPr>
              <a:t>Užduotis Nr.1</a:t>
            </a:r>
            <a:endParaRPr lang="en-AU" altLang="lt-LT" sz="3200" b="1" dirty="0"/>
          </a:p>
        </p:txBody>
      </p:sp>
      <p:sp>
        <p:nvSpPr>
          <p:cNvPr id="167945" name="Rectangle 9">
            <a:extLst>
              <a:ext uri="{FF2B5EF4-FFF2-40B4-BE49-F238E27FC236}">
                <a16:creationId xmlns:a16="http://schemas.microsoft.com/office/drawing/2014/main" id="{D16764C1-9B86-4936-8006-8F959A6A5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0" y="946150"/>
            <a:ext cx="597535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lt-LT" altLang="lt-LT" dirty="0">
                <a:cs typeface="Times New Roman" panose="02020603050405020304" pitchFamily="18" charset="0"/>
              </a:rPr>
              <a:t>Kiek </a:t>
            </a:r>
            <a:r>
              <a:rPr lang="lt-LT" altLang="lt-LT" dirty="0" err="1">
                <a:cs typeface="Times New Roman" panose="02020603050405020304" pitchFamily="18" charset="0"/>
              </a:rPr>
              <a:t>dB</a:t>
            </a:r>
            <a:r>
              <a:rPr lang="lt-LT" altLang="lt-LT" dirty="0">
                <a:cs typeface="Times New Roman" panose="02020603050405020304" pitchFamily="18" charset="0"/>
              </a:rPr>
              <a:t> praras signalas pavaizduotame kelyje, </a:t>
            </a:r>
            <a:endParaRPr lang="en-US" altLang="lt-LT" dirty="0">
              <a:cs typeface="Times New Roman" panose="02020603050405020304" pitchFamily="18" charset="0"/>
            </a:endParaRPr>
          </a:p>
          <a:p>
            <a:r>
              <a:rPr lang="lt-LT" altLang="lt-LT" dirty="0">
                <a:cs typeface="Times New Roman" panose="02020603050405020304" pitchFamily="18" charset="0"/>
              </a:rPr>
              <a:t>jei kabelio ilgis (</a:t>
            </a:r>
            <a:r>
              <a:rPr lang="lt-LT" altLang="lt-LT" dirty="0" err="1">
                <a:cs typeface="Times New Roman" panose="02020603050405020304" pitchFamily="18" charset="0"/>
              </a:rPr>
              <a:t>Fiber</a:t>
            </a:r>
            <a:r>
              <a:rPr lang="lt-LT" altLang="lt-LT" dirty="0">
                <a:cs typeface="Times New Roman" panose="02020603050405020304" pitchFamily="18" charset="0"/>
              </a:rPr>
              <a:t>) 10 km,</a:t>
            </a:r>
            <a:endParaRPr lang="en-US" altLang="lt-LT" dirty="0">
              <a:cs typeface="Times New Roman" panose="02020603050405020304" pitchFamily="18" charset="0"/>
            </a:endParaRPr>
          </a:p>
          <a:p>
            <a:r>
              <a:rPr lang="lt-LT" altLang="lt-LT" dirty="0">
                <a:cs typeface="Times New Roman" panose="02020603050405020304" pitchFamily="18" charset="0"/>
              </a:rPr>
              <a:t>kabelio slopinimas 0,3 </a:t>
            </a:r>
            <a:r>
              <a:rPr lang="lt-LT" altLang="lt-LT" dirty="0" err="1">
                <a:cs typeface="Times New Roman" panose="02020603050405020304" pitchFamily="18" charset="0"/>
              </a:rPr>
              <a:t>dB</a:t>
            </a:r>
            <a:r>
              <a:rPr lang="lt-LT" altLang="lt-LT" dirty="0">
                <a:cs typeface="Times New Roman" panose="02020603050405020304" pitchFamily="18" charset="0"/>
              </a:rPr>
              <a:t>/km, </a:t>
            </a:r>
            <a:endParaRPr lang="en-US" altLang="lt-LT" dirty="0">
              <a:cs typeface="Times New Roman" panose="02020603050405020304" pitchFamily="18" charset="0"/>
            </a:endParaRPr>
          </a:p>
          <a:p>
            <a:r>
              <a:rPr lang="lt-LT" altLang="lt-LT" dirty="0">
                <a:cs typeface="Times New Roman" panose="02020603050405020304" pitchFamily="18" charset="0"/>
              </a:rPr>
              <a:t>nuostolis vienoje  jungtyje (</a:t>
            </a:r>
            <a:r>
              <a:rPr lang="lt-LT" altLang="lt-LT" dirty="0" err="1">
                <a:cs typeface="Times New Roman" panose="02020603050405020304" pitchFamily="18" charset="0"/>
              </a:rPr>
              <a:t>connector</a:t>
            </a:r>
            <a:r>
              <a:rPr lang="lt-LT" altLang="lt-LT" dirty="0">
                <a:cs typeface="Times New Roman" panose="02020603050405020304" pitchFamily="18" charset="0"/>
              </a:rPr>
              <a:t>) 0.4 </a:t>
            </a:r>
            <a:r>
              <a:rPr lang="lt-LT" altLang="lt-LT" dirty="0" err="1">
                <a:cs typeface="Times New Roman" panose="02020603050405020304" pitchFamily="18" charset="0"/>
              </a:rPr>
              <a:t>dB</a:t>
            </a:r>
            <a:r>
              <a:rPr lang="lt-LT" altLang="lt-LT" dirty="0">
                <a:cs typeface="Times New Roman" panose="02020603050405020304" pitchFamily="18" charset="0"/>
              </a:rPr>
              <a:t>, </a:t>
            </a:r>
            <a:endParaRPr lang="en-US" altLang="lt-LT" dirty="0">
              <a:cs typeface="Times New Roman" panose="02020603050405020304" pitchFamily="18" charset="0"/>
            </a:endParaRPr>
          </a:p>
          <a:p>
            <a:r>
              <a:rPr lang="lt-LT" altLang="lt-LT" dirty="0">
                <a:cs typeface="Times New Roman" panose="02020603050405020304" pitchFamily="18" charset="0"/>
              </a:rPr>
              <a:t>nuostolis suvirinimo taške</a:t>
            </a:r>
            <a:r>
              <a:rPr lang="en-US" altLang="lt-LT" dirty="0">
                <a:cs typeface="Times New Roman" panose="02020603050405020304" pitchFamily="18" charset="0"/>
              </a:rPr>
              <a:t> </a:t>
            </a:r>
            <a:r>
              <a:rPr lang="lt-LT" altLang="lt-LT" dirty="0">
                <a:cs typeface="Times New Roman" panose="02020603050405020304" pitchFamily="18" charset="0"/>
              </a:rPr>
              <a:t>(</a:t>
            </a:r>
            <a:r>
              <a:rPr lang="lt-LT" altLang="lt-LT" dirty="0" err="1">
                <a:cs typeface="Times New Roman" panose="02020603050405020304" pitchFamily="18" charset="0"/>
              </a:rPr>
              <a:t>splice</a:t>
            </a:r>
            <a:r>
              <a:rPr lang="lt-LT" altLang="lt-LT" dirty="0">
                <a:cs typeface="Times New Roman" panose="02020603050405020304" pitchFamily="18" charset="0"/>
              </a:rPr>
              <a:t>) 0,1 </a:t>
            </a:r>
            <a:r>
              <a:rPr lang="lt-LT" altLang="lt-LT" dirty="0" err="1">
                <a:cs typeface="Times New Roman" panose="02020603050405020304" pitchFamily="18" charset="0"/>
              </a:rPr>
              <a:t>dB</a:t>
            </a:r>
            <a:r>
              <a:rPr lang="lt-LT" altLang="lt-LT" dirty="0">
                <a:cs typeface="Times New Roman" panose="02020603050405020304" pitchFamily="18" charset="0"/>
              </a:rPr>
              <a:t>. </a:t>
            </a:r>
            <a:endParaRPr lang="lt-LT" altLang="lt-LT" dirty="0"/>
          </a:p>
          <a:p>
            <a:endParaRPr lang="lt-LT" altLang="lt-LT" dirty="0"/>
          </a:p>
        </p:txBody>
      </p:sp>
      <p:pic>
        <p:nvPicPr>
          <p:cNvPr id="167944" name="Picture 8">
            <a:extLst>
              <a:ext uri="{FF2B5EF4-FFF2-40B4-BE49-F238E27FC236}">
                <a16:creationId xmlns:a16="http://schemas.microsoft.com/office/drawing/2014/main" id="{AFE0DAF6-6B8E-4B48-9B09-EB683F5C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2988"/>
            <a:ext cx="8502650" cy="165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05231-76DE-4FD6-A851-CC04ED32AB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B5A7A8-FB9F-4474-B457-04440D1B8E3D}" type="slidenum">
              <a:rPr lang="en-GB" altLang="lt-LT" smtClean="0"/>
              <a:pPr/>
              <a:t>12</a:t>
            </a:fld>
            <a:endParaRPr lang="en-GB" altLang="lt-L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9AECD-C176-4C2D-8911-1C7BE5F77C06}"/>
              </a:ext>
            </a:extLst>
          </p:cNvPr>
          <p:cNvSpPr/>
          <p:nvPr/>
        </p:nvSpPr>
        <p:spPr>
          <a:xfrm>
            <a:off x="1505166" y="2974233"/>
            <a:ext cx="5254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altLang="lt-LT" sz="2800" b="1" dirty="0"/>
              <a:t>Bangų multipleksavimas (WDM)</a:t>
            </a:r>
          </a:p>
        </p:txBody>
      </p:sp>
    </p:spTree>
    <p:extLst>
      <p:ext uri="{BB962C8B-B14F-4D97-AF65-F5344CB8AC3E}">
        <p14:creationId xmlns:p14="http://schemas.microsoft.com/office/powerpoint/2010/main" val="247583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5">
            <a:extLst>
              <a:ext uri="{FF2B5EF4-FFF2-40B4-BE49-F238E27FC236}">
                <a16:creationId xmlns:a16="http://schemas.microsoft.com/office/drawing/2014/main" id="{8CF6E47D-35B5-4F38-9FCE-413DE3EA4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7" y="2857242"/>
            <a:ext cx="7219755" cy="274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19" name="Text Box 6">
            <a:extLst>
              <a:ext uri="{FF2B5EF4-FFF2-40B4-BE49-F238E27FC236}">
                <a16:creationId xmlns:a16="http://schemas.microsoft.com/office/drawing/2014/main" id="{58E1493C-1DAF-42D8-B1D6-805782953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2559050"/>
            <a:ext cx="700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lt-LT" sz="1800">
                <a:solidFill>
                  <a:srgbClr val="000000"/>
                </a:solidFill>
                <a:latin typeface="Verdana" panose="020B0604030504040204" pitchFamily="34" charset="0"/>
              </a:rPr>
              <a:t>MUX</a:t>
            </a:r>
          </a:p>
        </p:txBody>
      </p:sp>
      <p:sp>
        <p:nvSpPr>
          <p:cNvPr id="162820" name="Text Box 7">
            <a:extLst>
              <a:ext uri="{FF2B5EF4-FFF2-40B4-BE49-F238E27FC236}">
                <a16:creationId xmlns:a16="http://schemas.microsoft.com/office/drawing/2014/main" id="{EA575FA9-E7CC-4094-8101-144FD2E1C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25" y="2647950"/>
            <a:ext cx="1020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lt-LT" sz="1800">
                <a:solidFill>
                  <a:srgbClr val="000000"/>
                </a:solidFill>
                <a:latin typeface="Verdana" panose="020B0604030504040204" pitchFamily="34" charset="0"/>
              </a:rPr>
              <a:t>DEMUX</a:t>
            </a:r>
          </a:p>
        </p:txBody>
      </p:sp>
      <p:pic>
        <p:nvPicPr>
          <p:cNvPr id="162821" name="Picture 5">
            <a:extLst>
              <a:ext uri="{FF2B5EF4-FFF2-40B4-BE49-F238E27FC236}">
                <a16:creationId xmlns:a16="http://schemas.microsoft.com/office/drawing/2014/main" id="{E60EAAE8-FB78-45E2-823E-2FBFA282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33375"/>
            <a:ext cx="2641600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822" name="Text Box 6">
            <a:extLst>
              <a:ext uri="{FF2B5EF4-FFF2-40B4-BE49-F238E27FC236}">
                <a16:creationId xmlns:a16="http://schemas.microsoft.com/office/drawing/2014/main" id="{22AE457F-0247-4600-8957-77D9BC15A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87027"/>
            <a:ext cx="4586288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lt-LT" altLang="lt-LT" b="1" dirty="0"/>
              <a:t>Multipleksavimo sistemos schema</a:t>
            </a:r>
          </a:p>
        </p:txBody>
      </p:sp>
      <p:sp>
        <p:nvSpPr>
          <p:cNvPr id="162823" name="Text Box 7">
            <a:extLst>
              <a:ext uri="{FF2B5EF4-FFF2-40B4-BE49-F238E27FC236}">
                <a16:creationId xmlns:a16="http://schemas.microsoft.com/office/drawing/2014/main" id="{DB782457-A22E-449F-B531-4E190ED98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8" y="985838"/>
            <a:ext cx="4308475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lt-LT" b="1"/>
              <a:t>Signal</a:t>
            </a:r>
            <a:r>
              <a:rPr lang="lt-LT" altLang="lt-LT" b="1"/>
              <a:t>ų sudėjimas ir išskyrimas</a:t>
            </a:r>
          </a:p>
        </p:txBody>
      </p:sp>
      <p:sp>
        <p:nvSpPr>
          <p:cNvPr id="162824" name="Rectangle 8">
            <a:extLst>
              <a:ext uri="{FF2B5EF4-FFF2-40B4-BE49-F238E27FC236}">
                <a16:creationId xmlns:a16="http://schemas.microsoft.com/office/drawing/2014/main" id="{07457D70-4822-4BCA-9FFB-8A0A9A62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36" y="5971917"/>
            <a:ext cx="7504042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lt-LT" altLang="lt-LT" b="1" dirty="0"/>
              <a:t>Multipleksoriai - pasyvūs įrenginiai, maitinimo nereikia</a:t>
            </a:r>
          </a:p>
        </p:txBody>
      </p:sp>
      <p:sp>
        <p:nvSpPr>
          <p:cNvPr id="162825" name="Text Box 9">
            <a:extLst>
              <a:ext uri="{FF2B5EF4-FFF2-40B4-BE49-F238E27FC236}">
                <a16:creationId xmlns:a16="http://schemas.microsoft.com/office/drawing/2014/main" id="{90B11AF1-77B7-47FF-878E-4AE42F130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321" y="162808"/>
            <a:ext cx="52549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lt-LT" altLang="lt-LT" sz="2800" b="1" dirty="0"/>
              <a:t>Bangų multipleksavimas (WDM)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53"/>
          <p:cNvSpPr>
            <a:spLocks noGrp="1" noChangeArrowheads="1"/>
          </p:cNvSpPr>
          <p:nvPr>
            <p:ph type="title" idx="4294967295"/>
          </p:nvPr>
        </p:nvSpPr>
        <p:spPr>
          <a:xfrm>
            <a:off x="1092200" y="304800"/>
            <a:ext cx="7623175" cy="838200"/>
          </a:xfrm>
        </p:spPr>
        <p:txBody>
          <a:bodyPr/>
          <a:lstStyle/>
          <a:p>
            <a:pPr eaLnBrk="1" hangingPunct="1"/>
            <a:r>
              <a:rPr lang="en-US"/>
              <a:t>WDM </a:t>
            </a:r>
            <a:r>
              <a:rPr lang="lt-LT"/>
              <a:t>komponentai</a:t>
            </a:r>
            <a:endParaRPr lang="en-US"/>
          </a:p>
        </p:txBody>
      </p:sp>
      <p:sp>
        <p:nvSpPr>
          <p:cNvPr id="50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132312-CB53-4573-8B09-A6BEF19D9D9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sp>
        <p:nvSpPr>
          <p:cNvPr id="401412" name="AutoShape 2"/>
          <p:cNvSpPr>
            <a:spLocks noChangeArrowheads="1"/>
          </p:cNvSpPr>
          <p:nvPr/>
        </p:nvSpPr>
        <p:spPr bwMode="auto">
          <a:xfrm rot="-5400000">
            <a:off x="6324600" y="1676400"/>
            <a:ext cx="1143000" cy="6858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2700000" scaled="1"/>
          </a:gra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13" name="Line 4"/>
          <p:cNvSpPr>
            <a:spLocks noChangeShapeType="1"/>
          </p:cNvSpPr>
          <p:nvPr/>
        </p:nvSpPr>
        <p:spPr bwMode="auto">
          <a:xfrm>
            <a:off x="5334000" y="2019300"/>
            <a:ext cx="12192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none" w="sm" len="sm"/>
            <a:tailEnd type="triangle" w="med" len="med"/>
          </a:ln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14" name="Line 5"/>
          <p:cNvSpPr>
            <a:spLocks noChangeShapeType="1"/>
          </p:cNvSpPr>
          <p:nvPr/>
        </p:nvSpPr>
        <p:spPr bwMode="auto">
          <a:xfrm>
            <a:off x="5334000" y="1643063"/>
            <a:ext cx="1219200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 type="none" w="sm" len="sm"/>
            <a:tailEnd type="triangle" w="med" len="med"/>
          </a:ln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15" name="Line 6"/>
          <p:cNvSpPr>
            <a:spLocks noChangeShapeType="1"/>
          </p:cNvSpPr>
          <p:nvPr/>
        </p:nvSpPr>
        <p:spPr bwMode="auto">
          <a:xfrm>
            <a:off x="5334000" y="2397125"/>
            <a:ext cx="1219200" cy="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 type="none" w="sm" len="sm"/>
            <a:tailEnd type="triangle" w="med" len="med"/>
          </a:ln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grpSp>
        <p:nvGrpSpPr>
          <p:cNvPr id="401416" name="Group 7"/>
          <p:cNvGrpSpPr>
            <a:grpSpLocks/>
          </p:cNvGrpSpPr>
          <p:nvPr/>
        </p:nvGrpSpPr>
        <p:grpSpPr bwMode="auto">
          <a:xfrm>
            <a:off x="7270750" y="1873250"/>
            <a:ext cx="882650" cy="292100"/>
            <a:chOff x="1628" y="1174"/>
            <a:chExt cx="462" cy="144"/>
          </a:xfrm>
        </p:grpSpPr>
        <p:sp>
          <p:nvSpPr>
            <p:cNvPr id="401417" name="Rectangle 8"/>
            <p:cNvSpPr>
              <a:spLocks noChangeArrowheads="1"/>
            </p:cNvSpPr>
            <p:nvPr/>
          </p:nvSpPr>
          <p:spPr bwMode="auto">
            <a:xfrm>
              <a:off x="1628" y="1223"/>
              <a:ext cx="369" cy="47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73025" tIns="36512" rIns="73025" bIns="36512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endParaRPr>
            </a:p>
          </p:txBody>
        </p:sp>
        <p:sp>
          <p:nvSpPr>
            <p:cNvPr id="401418" name="AutoShape 9"/>
            <p:cNvSpPr>
              <a:spLocks noChangeArrowheads="1"/>
            </p:cNvSpPr>
            <p:nvPr/>
          </p:nvSpPr>
          <p:spPr bwMode="auto">
            <a:xfrm rot="5400000">
              <a:off x="1970" y="1198"/>
              <a:ext cx="144" cy="96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73025" tIns="36512" rIns="73025" bIns="36512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401419" name="Text Box 10"/>
          <p:cNvSpPr txBox="1">
            <a:spLocks noChangeArrowheads="1"/>
          </p:cNvSpPr>
          <p:nvPr/>
        </p:nvSpPr>
        <p:spPr bwMode="auto">
          <a:xfrm>
            <a:off x="5572125" y="2767013"/>
            <a:ext cx="2190750" cy="347662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Optical Multiplexer</a:t>
            </a:r>
          </a:p>
        </p:txBody>
      </p:sp>
      <p:sp>
        <p:nvSpPr>
          <p:cNvPr id="401420" name="AutoShape 11"/>
          <p:cNvSpPr>
            <a:spLocks noChangeArrowheads="1"/>
          </p:cNvSpPr>
          <p:nvPr/>
        </p:nvSpPr>
        <p:spPr bwMode="auto">
          <a:xfrm rot="-5400000">
            <a:off x="2057400" y="4038600"/>
            <a:ext cx="1143000" cy="6858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2700000" scaled="1"/>
          </a:gradFill>
          <a:ln w="381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21" name="Line 13"/>
          <p:cNvSpPr>
            <a:spLocks noChangeShapeType="1"/>
          </p:cNvSpPr>
          <p:nvPr/>
        </p:nvSpPr>
        <p:spPr bwMode="auto">
          <a:xfrm>
            <a:off x="1066800" y="4381500"/>
            <a:ext cx="12192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/>
          </a:ln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22" name="Line 14"/>
          <p:cNvSpPr>
            <a:spLocks noChangeShapeType="1"/>
          </p:cNvSpPr>
          <p:nvPr/>
        </p:nvSpPr>
        <p:spPr bwMode="auto">
          <a:xfrm>
            <a:off x="1066800" y="4005263"/>
            <a:ext cx="1219200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 type="triangle" w="med" len="med"/>
            <a:tailEnd/>
          </a:ln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23" name="Line 15"/>
          <p:cNvSpPr>
            <a:spLocks noChangeShapeType="1"/>
          </p:cNvSpPr>
          <p:nvPr/>
        </p:nvSpPr>
        <p:spPr bwMode="auto">
          <a:xfrm>
            <a:off x="1066800" y="4759325"/>
            <a:ext cx="1219200" cy="0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 type="triangle" w="med" len="med"/>
            <a:tailEnd/>
          </a:ln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grpSp>
        <p:nvGrpSpPr>
          <p:cNvPr id="401424" name="Group 16"/>
          <p:cNvGrpSpPr>
            <a:grpSpLocks/>
          </p:cNvGrpSpPr>
          <p:nvPr/>
        </p:nvGrpSpPr>
        <p:grpSpPr bwMode="auto">
          <a:xfrm flipH="1">
            <a:off x="2995613" y="4222750"/>
            <a:ext cx="814387" cy="317500"/>
            <a:chOff x="1628" y="1174"/>
            <a:chExt cx="462" cy="144"/>
          </a:xfrm>
        </p:grpSpPr>
        <p:sp>
          <p:nvSpPr>
            <p:cNvPr id="401425" name="Rectangle 17"/>
            <p:cNvSpPr>
              <a:spLocks noChangeArrowheads="1"/>
            </p:cNvSpPr>
            <p:nvPr/>
          </p:nvSpPr>
          <p:spPr bwMode="auto">
            <a:xfrm>
              <a:off x="1628" y="1223"/>
              <a:ext cx="369" cy="47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73025" tIns="36512" rIns="73025" bIns="36512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endParaRPr>
            </a:p>
          </p:txBody>
        </p:sp>
        <p:sp>
          <p:nvSpPr>
            <p:cNvPr id="401426" name="AutoShape 18"/>
            <p:cNvSpPr>
              <a:spLocks noChangeArrowheads="1"/>
            </p:cNvSpPr>
            <p:nvPr/>
          </p:nvSpPr>
          <p:spPr bwMode="auto">
            <a:xfrm rot="5400000">
              <a:off x="1970" y="1198"/>
              <a:ext cx="144" cy="96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73025" tIns="36512" rIns="73025" bIns="36512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401427" name="Text Box 19"/>
          <p:cNvSpPr txBox="1">
            <a:spLocks noChangeArrowheads="1"/>
          </p:cNvSpPr>
          <p:nvPr/>
        </p:nvSpPr>
        <p:spPr bwMode="auto">
          <a:xfrm>
            <a:off x="1112838" y="5129213"/>
            <a:ext cx="2571750" cy="347662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Optical De-multiplexer</a:t>
            </a:r>
          </a:p>
        </p:txBody>
      </p:sp>
      <p:sp>
        <p:nvSpPr>
          <p:cNvPr id="401428" name="Text Box 40"/>
          <p:cNvSpPr txBox="1">
            <a:spLocks noChangeArrowheads="1"/>
          </p:cNvSpPr>
          <p:nvPr/>
        </p:nvSpPr>
        <p:spPr bwMode="auto">
          <a:xfrm>
            <a:off x="4902200" y="5410200"/>
            <a:ext cx="3295650" cy="6223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Optical Add/Drop Multiplexer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(OADM)</a:t>
            </a:r>
          </a:p>
        </p:txBody>
      </p:sp>
      <p:sp>
        <p:nvSpPr>
          <p:cNvPr id="401429" name="Text Box 41"/>
          <p:cNvSpPr txBox="1">
            <a:spLocks noChangeArrowheads="1"/>
          </p:cNvSpPr>
          <p:nvPr/>
        </p:nvSpPr>
        <p:spPr bwMode="auto">
          <a:xfrm>
            <a:off x="1598613" y="2438400"/>
            <a:ext cx="1543050" cy="3476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73025" tIns="36512" rIns="73025" bIns="3651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Transponder</a:t>
            </a:r>
          </a:p>
        </p:txBody>
      </p:sp>
      <p:sp>
        <p:nvSpPr>
          <p:cNvPr id="401430" name="Line 43"/>
          <p:cNvSpPr>
            <a:spLocks noChangeShapeType="1"/>
          </p:cNvSpPr>
          <p:nvPr/>
        </p:nvSpPr>
        <p:spPr bwMode="auto">
          <a:xfrm>
            <a:off x="762000" y="1960563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31" name="Line 44"/>
          <p:cNvSpPr>
            <a:spLocks noChangeShapeType="1"/>
          </p:cNvSpPr>
          <p:nvPr/>
        </p:nvSpPr>
        <p:spPr bwMode="auto">
          <a:xfrm>
            <a:off x="762000" y="2201863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</p:spPr>
        <p:txBody>
          <a:bodyPr lIns="73025" tIns="36512" rIns="73025" bIns="36512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grpSp>
        <p:nvGrpSpPr>
          <p:cNvPr id="401432" name="Group 45"/>
          <p:cNvGrpSpPr>
            <a:grpSpLocks/>
          </p:cNvGrpSpPr>
          <p:nvPr/>
        </p:nvGrpSpPr>
        <p:grpSpPr bwMode="auto">
          <a:xfrm>
            <a:off x="2987675" y="1960563"/>
            <a:ext cx="685800" cy="304800"/>
            <a:chOff x="1642" y="1248"/>
            <a:chExt cx="432" cy="192"/>
          </a:xfrm>
        </p:grpSpPr>
        <p:sp>
          <p:nvSpPr>
            <p:cNvPr id="401433" name="Line 46"/>
            <p:cNvSpPr>
              <a:spLocks noChangeShapeType="1"/>
            </p:cNvSpPr>
            <p:nvPr/>
          </p:nvSpPr>
          <p:spPr bwMode="auto">
            <a:xfrm>
              <a:off x="1642" y="1248"/>
              <a:ext cx="432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 type="none" w="sm" len="sm"/>
              <a:tailEnd type="triangle" w="med" len="med"/>
            </a:ln>
          </p:spPr>
          <p:txBody>
            <a:bodyPr lIns="73025" tIns="36512" rIns="73025" bIns="36512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endParaRPr>
            </a:p>
          </p:txBody>
        </p:sp>
        <p:sp>
          <p:nvSpPr>
            <p:cNvPr id="401434" name="Line 47"/>
            <p:cNvSpPr>
              <a:spLocks noChangeShapeType="1"/>
            </p:cNvSpPr>
            <p:nvPr/>
          </p:nvSpPr>
          <p:spPr bwMode="auto">
            <a:xfrm>
              <a:off x="1642" y="1440"/>
              <a:ext cx="432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 type="triangle" w="med" len="med"/>
              <a:tailEnd/>
            </a:ln>
          </p:spPr>
          <p:txBody>
            <a:bodyPr lIns="73025" tIns="36512" rIns="73025" bIns="36512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endParaRPr>
            </a:p>
          </p:txBody>
        </p:sp>
      </p:grpSp>
      <p:grpSp>
        <p:nvGrpSpPr>
          <p:cNvPr id="401435" name="Group 48"/>
          <p:cNvGrpSpPr>
            <a:grpSpLocks/>
          </p:cNvGrpSpPr>
          <p:nvPr/>
        </p:nvGrpSpPr>
        <p:grpSpPr bwMode="auto">
          <a:xfrm>
            <a:off x="1776413" y="1893888"/>
            <a:ext cx="1177925" cy="439737"/>
            <a:chOff x="1119" y="1289"/>
            <a:chExt cx="742" cy="277"/>
          </a:xfrm>
        </p:grpSpPr>
        <p:sp>
          <p:nvSpPr>
            <p:cNvPr id="401436" name="Rectangle 49"/>
            <p:cNvSpPr>
              <a:spLocks noChangeArrowheads="1"/>
            </p:cNvSpPr>
            <p:nvPr/>
          </p:nvSpPr>
          <p:spPr bwMode="auto">
            <a:xfrm>
              <a:off x="1121" y="1296"/>
              <a:ext cx="246" cy="261"/>
            </a:xfrm>
            <a:prstGeom prst="rect">
              <a:avLst/>
            </a:prstGeom>
            <a:solidFill>
              <a:srgbClr val="867A81"/>
            </a:solidFill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73025" tIns="36512" rIns="73025" bIns="36512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endParaRPr>
            </a:p>
          </p:txBody>
        </p:sp>
        <p:sp>
          <p:nvSpPr>
            <p:cNvPr id="401437" name="Rectangle 50"/>
            <p:cNvSpPr>
              <a:spLocks noChangeArrowheads="1"/>
            </p:cNvSpPr>
            <p:nvPr/>
          </p:nvSpPr>
          <p:spPr bwMode="auto">
            <a:xfrm>
              <a:off x="1366" y="1296"/>
              <a:ext cx="246" cy="26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73025" tIns="36512" rIns="73025" bIns="36512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endParaRPr>
            </a:p>
          </p:txBody>
        </p:sp>
        <p:sp>
          <p:nvSpPr>
            <p:cNvPr id="401438" name="Rectangle 51"/>
            <p:cNvSpPr>
              <a:spLocks noChangeArrowheads="1"/>
            </p:cNvSpPr>
            <p:nvPr/>
          </p:nvSpPr>
          <p:spPr bwMode="auto">
            <a:xfrm>
              <a:off x="1613" y="1296"/>
              <a:ext cx="246" cy="261"/>
            </a:xfrm>
            <a:prstGeom prst="rect">
              <a:avLst/>
            </a:prstGeom>
            <a:solidFill>
              <a:srgbClr val="00FF00"/>
            </a:solidFill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73025" tIns="36512" rIns="73025" bIns="36512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endParaRPr>
            </a:p>
          </p:txBody>
        </p:sp>
        <p:sp>
          <p:nvSpPr>
            <p:cNvPr id="401439" name="Rectangle 52"/>
            <p:cNvSpPr>
              <a:spLocks noChangeArrowheads="1"/>
            </p:cNvSpPr>
            <p:nvPr/>
          </p:nvSpPr>
          <p:spPr bwMode="auto">
            <a:xfrm>
              <a:off x="1119" y="1289"/>
              <a:ext cx="742" cy="277"/>
            </a:xfrm>
            <a:prstGeom prst="rect">
              <a:avLst/>
            </a:prstGeom>
            <a:noFill/>
            <a:ln w="28575">
              <a:solidFill>
                <a:schemeClr val="bg2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73025" tIns="36512" rIns="73025" bIns="36512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endParaRPr>
            </a:p>
          </p:txBody>
        </p:sp>
      </p:grpSp>
      <p:sp>
        <p:nvSpPr>
          <p:cNvPr id="401440" name="Text Box 54"/>
          <p:cNvSpPr txBox="1">
            <a:spLocks noChangeArrowheads="1"/>
          </p:cNvSpPr>
          <p:nvPr/>
        </p:nvSpPr>
        <p:spPr bwMode="auto">
          <a:xfrm>
            <a:off x="5638800" y="1419225"/>
            <a:ext cx="34290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Symbol" pitchFamily="18" charset="2"/>
                <a:ea typeface="+mn-ea"/>
                <a:cs typeface="Arial" charset="0"/>
              </a:rPr>
              <a:t>l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Symbol" pitchFamily="18" charset="2"/>
              <a:ea typeface="+mn-ea"/>
              <a:cs typeface="Arial" charset="0"/>
            </a:endParaRPr>
          </a:p>
        </p:txBody>
      </p:sp>
      <p:sp>
        <p:nvSpPr>
          <p:cNvPr id="401441" name="Text Box 55"/>
          <p:cNvSpPr txBox="1">
            <a:spLocks noChangeArrowheads="1"/>
          </p:cNvSpPr>
          <p:nvPr/>
        </p:nvSpPr>
        <p:spPr bwMode="auto">
          <a:xfrm>
            <a:off x="5638800" y="1800225"/>
            <a:ext cx="45720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18" charset="2"/>
                <a:ea typeface="+mn-ea"/>
                <a:cs typeface="Arial" charset="0"/>
              </a:rPr>
              <a:t>l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ymbol" pitchFamily="18" charset="2"/>
              <a:ea typeface="+mn-ea"/>
              <a:cs typeface="Arial" charset="0"/>
            </a:endParaRPr>
          </a:p>
        </p:txBody>
      </p:sp>
      <p:sp>
        <p:nvSpPr>
          <p:cNvPr id="401442" name="Text Box 56"/>
          <p:cNvSpPr txBox="1">
            <a:spLocks noChangeArrowheads="1"/>
          </p:cNvSpPr>
          <p:nvPr/>
        </p:nvSpPr>
        <p:spPr bwMode="auto">
          <a:xfrm>
            <a:off x="5638800" y="2181225"/>
            <a:ext cx="45720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85AED"/>
                </a:solidFill>
                <a:effectLst/>
                <a:uLnTx/>
                <a:uFillTx/>
                <a:latin typeface="Symbol" pitchFamily="18" charset="2"/>
                <a:ea typeface="+mn-ea"/>
                <a:cs typeface="Arial" charset="0"/>
              </a:rPr>
              <a:t>l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85AED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85AED"/>
              </a:solidFill>
              <a:effectLst/>
              <a:uLnTx/>
              <a:uFillTx/>
              <a:latin typeface="Symbol" pitchFamily="18" charset="2"/>
              <a:ea typeface="+mn-ea"/>
              <a:cs typeface="Arial" charset="0"/>
            </a:endParaRPr>
          </a:p>
        </p:txBody>
      </p:sp>
      <p:sp>
        <p:nvSpPr>
          <p:cNvPr id="401443" name="Text Box 57"/>
          <p:cNvSpPr txBox="1">
            <a:spLocks noChangeArrowheads="1"/>
          </p:cNvSpPr>
          <p:nvPr/>
        </p:nvSpPr>
        <p:spPr bwMode="auto">
          <a:xfrm>
            <a:off x="1612900" y="3768725"/>
            <a:ext cx="34290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Symbol" pitchFamily="18" charset="2"/>
                <a:ea typeface="+mn-ea"/>
                <a:cs typeface="Arial" charset="0"/>
              </a:rPr>
              <a:t>l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Symbol" pitchFamily="18" charset="2"/>
              <a:ea typeface="+mn-ea"/>
              <a:cs typeface="Arial" charset="0"/>
            </a:endParaRPr>
          </a:p>
        </p:txBody>
      </p:sp>
      <p:sp>
        <p:nvSpPr>
          <p:cNvPr id="401444" name="Text Box 58"/>
          <p:cNvSpPr txBox="1">
            <a:spLocks noChangeArrowheads="1"/>
          </p:cNvSpPr>
          <p:nvPr/>
        </p:nvSpPr>
        <p:spPr bwMode="auto">
          <a:xfrm>
            <a:off x="1612900" y="4149725"/>
            <a:ext cx="45720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18" charset="2"/>
                <a:ea typeface="+mn-ea"/>
                <a:cs typeface="Arial" charset="0"/>
              </a:rPr>
              <a:t>l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ymbol" pitchFamily="18" charset="2"/>
              <a:ea typeface="+mn-ea"/>
              <a:cs typeface="Arial" charset="0"/>
            </a:endParaRPr>
          </a:p>
        </p:txBody>
      </p:sp>
      <p:sp>
        <p:nvSpPr>
          <p:cNvPr id="401445" name="Text Box 59"/>
          <p:cNvSpPr txBox="1">
            <a:spLocks noChangeArrowheads="1"/>
          </p:cNvSpPr>
          <p:nvPr/>
        </p:nvSpPr>
        <p:spPr bwMode="auto">
          <a:xfrm>
            <a:off x="1612900" y="4530725"/>
            <a:ext cx="45720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85AED"/>
                </a:solidFill>
                <a:effectLst/>
                <a:uLnTx/>
                <a:uFillTx/>
                <a:latin typeface="Symbol" pitchFamily="18" charset="2"/>
                <a:ea typeface="+mn-ea"/>
                <a:cs typeface="Arial" charset="0"/>
              </a:rPr>
              <a:t>l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85AED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85AED"/>
              </a:solidFill>
              <a:effectLst/>
              <a:uLnTx/>
              <a:uFillTx/>
              <a:latin typeface="Symbol" pitchFamily="18" charset="2"/>
              <a:ea typeface="+mn-ea"/>
              <a:cs typeface="Arial" charset="0"/>
            </a:endParaRPr>
          </a:p>
        </p:txBody>
      </p:sp>
      <p:sp>
        <p:nvSpPr>
          <p:cNvPr id="401446" name="Text Box 60"/>
          <p:cNvSpPr txBox="1">
            <a:spLocks noChangeArrowheads="1"/>
          </p:cNvSpPr>
          <p:nvPr/>
        </p:nvSpPr>
        <p:spPr bwMode="auto">
          <a:xfrm>
            <a:off x="812800" y="1698625"/>
            <a:ext cx="817563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+mn-ea"/>
                <a:cs typeface="Arial" charset="0"/>
              </a:rPr>
              <a:t>850/1310</a:t>
            </a:r>
          </a:p>
        </p:txBody>
      </p:sp>
      <p:sp>
        <p:nvSpPr>
          <p:cNvPr id="401447" name="Text Box 61"/>
          <p:cNvSpPr txBox="1">
            <a:spLocks noChangeArrowheads="1"/>
          </p:cNvSpPr>
          <p:nvPr/>
        </p:nvSpPr>
        <p:spPr bwMode="auto">
          <a:xfrm>
            <a:off x="3035300" y="1701800"/>
            <a:ext cx="53975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3025" tIns="36512" rIns="73025" bIns="365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15xx</a:t>
            </a:r>
          </a:p>
        </p:txBody>
      </p:sp>
      <p:sp>
        <p:nvSpPr>
          <p:cNvPr id="401448" name="Text Box 65"/>
          <p:cNvSpPr txBox="1">
            <a:spLocks noChangeArrowheads="1"/>
          </p:cNvSpPr>
          <p:nvPr/>
        </p:nvSpPr>
        <p:spPr bwMode="auto">
          <a:xfrm>
            <a:off x="7315200" y="1676400"/>
            <a:ext cx="76200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Symbol" pitchFamily="18" charset="2"/>
                <a:ea typeface="+mn-ea"/>
                <a:cs typeface="Arial" charset="0"/>
              </a:rPr>
              <a:t>l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3A7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18" charset="2"/>
              <a:ea typeface="+mn-ea"/>
              <a:cs typeface="Arial" charset="0"/>
            </a:endParaRPr>
          </a:p>
        </p:txBody>
      </p:sp>
      <p:sp>
        <p:nvSpPr>
          <p:cNvPr id="401449" name="Text Box 66"/>
          <p:cNvSpPr txBox="1">
            <a:spLocks noChangeArrowheads="1"/>
          </p:cNvSpPr>
          <p:nvPr/>
        </p:nvSpPr>
        <p:spPr bwMode="auto">
          <a:xfrm>
            <a:off x="3111500" y="4089400"/>
            <a:ext cx="76200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025" tIns="36512" rIns="73025" bIns="36512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CC99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Symbol" pitchFamily="18" charset="2"/>
                <a:ea typeface="+mn-ea"/>
                <a:cs typeface="Arial" charset="0"/>
              </a:rPr>
              <a:t>l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3A7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itchFamily="18" charset="2"/>
              <a:ea typeface="+mn-ea"/>
              <a:cs typeface="Arial" charset="0"/>
            </a:endParaRPr>
          </a:p>
        </p:txBody>
      </p:sp>
      <p:pic>
        <p:nvPicPr>
          <p:cNvPr id="401450" name="Picture 67" descr="AD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3425" y="4152900"/>
            <a:ext cx="17621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1451" name="Line 68"/>
          <p:cNvSpPr>
            <a:spLocks noChangeShapeType="1"/>
          </p:cNvSpPr>
          <p:nvPr/>
        </p:nvSpPr>
        <p:spPr bwMode="auto">
          <a:xfrm>
            <a:off x="5054600" y="4368800"/>
            <a:ext cx="3251200" cy="254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52" name="Line 69"/>
          <p:cNvSpPr>
            <a:spLocks noChangeShapeType="1"/>
          </p:cNvSpPr>
          <p:nvPr/>
        </p:nvSpPr>
        <p:spPr bwMode="auto">
          <a:xfrm>
            <a:off x="4991100" y="4749800"/>
            <a:ext cx="9652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53" name="Line 70"/>
          <p:cNvSpPr>
            <a:spLocks noChangeShapeType="1"/>
          </p:cNvSpPr>
          <p:nvPr/>
        </p:nvSpPr>
        <p:spPr bwMode="auto">
          <a:xfrm flipH="1">
            <a:off x="7327900" y="4749800"/>
            <a:ext cx="1028700" cy="127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54" name="Line 71"/>
          <p:cNvSpPr>
            <a:spLocks noChangeShapeType="1"/>
          </p:cNvSpPr>
          <p:nvPr/>
        </p:nvSpPr>
        <p:spPr bwMode="auto">
          <a:xfrm flipH="1">
            <a:off x="7353300" y="4762500"/>
            <a:ext cx="12700" cy="5715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55" name="Line 72"/>
          <p:cNvSpPr>
            <a:spLocks noChangeShapeType="1"/>
          </p:cNvSpPr>
          <p:nvPr/>
        </p:nvSpPr>
        <p:spPr bwMode="auto">
          <a:xfrm flipH="1">
            <a:off x="5943600" y="4762500"/>
            <a:ext cx="12700" cy="5715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lt-LT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01456" name="Text Box 73"/>
          <p:cNvSpPr txBox="1">
            <a:spLocks noChangeArrowheads="1"/>
          </p:cNvSpPr>
          <p:nvPr/>
        </p:nvSpPr>
        <p:spPr bwMode="auto">
          <a:xfrm>
            <a:off x="898525" y="2774950"/>
            <a:ext cx="25415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Optical </a:t>
            </a:r>
            <a:r>
              <a:rPr kumimoji="0" lang="el-G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λ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 =&gt; WDM </a:t>
            </a:r>
            <a:r>
              <a:rPr kumimoji="0" lang="el-G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λ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A6D1EE-38E9-4952-8E91-20B51A0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B5A7A8-FB9F-4474-B457-04440D1B8E3D}" type="slidenum">
              <a:rPr lang="en-GB" altLang="lt-LT" smtClean="0"/>
              <a:pPr/>
              <a:t>15</a:t>
            </a:fld>
            <a:endParaRPr lang="en-GB" altLang="lt-L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1B129-2AB9-4B29-AC41-765643D2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53" y="996617"/>
            <a:ext cx="5820747" cy="4316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29F898-4824-4E18-8D21-BE6DA997F253}"/>
              </a:ext>
            </a:extLst>
          </p:cNvPr>
          <p:cNvSpPr txBox="1"/>
          <p:nvPr/>
        </p:nvSpPr>
        <p:spPr>
          <a:xfrm>
            <a:off x="2920481" y="261257"/>
            <a:ext cx="2949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/>
              <a:t>CVDM ir DWDM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1B2BB-CBB1-40B0-B245-C42E06537F6F}"/>
              </a:ext>
            </a:extLst>
          </p:cNvPr>
          <p:cNvSpPr txBox="1"/>
          <p:nvPr/>
        </p:nvSpPr>
        <p:spPr>
          <a:xfrm>
            <a:off x="170183" y="5445884"/>
            <a:ext cx="8909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CWDM – 18 bangų,  tipinis taikymas mieste/rajone, pigu</a:t>
            </a:r>
          </a:p>
          <a:p>
            <a:r>
              <a:rPr lang="lt-LT" dirty="0"/>
              <a:t>DWDM – 80/160 bangų, tipinis taikymas tarpmiestiniam perdavimui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2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E8B9D-B60B-4C20-ADB1-A59E41E81A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B5A7A8-FB9F-4474-B457-04440D1B8E3D}" type="slidenum">
              <a:rPr lang="en-GB" altLang="lt-LT" smtClean="0"/>
              <a:pPr/>
              <a:t>16</a:t>
            </a:fld>
            <a:endParaRPr lang="en-GB" altLang="lt-LT"/>
          </a:p>
        </p:txBody>
      </p:sp>
      <p:pic>
        <p:nvPicPr>
          <p:cNvPr id="4" name="Picture 466">
            <a:extLst>
              <a:ext uri="{FF2B5EF4-FFF2-40B4-BE49-F238E27FC236}">
                <a16:creationId xmlns:a16="http://schemas.microsoft.com/office/drawing/2014/main" id="{D28898E3-B833-4812-B1F0-7D86325EA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53" y="1464907"/>
            <a:ext cx="8713810" cy="428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5E49D-355B-4FEB-B542-824E7DA0788C}"/>
              </a:ext>
            </a:extLst>
          </p:cNvPr>
          <p:cNvSpPr txBox="1"/>
          <p:nvPr/>
        </p:nvSpPr>
        <p:spPr>
          <a:xfrm>
            <a:off x="246366" y="310344"/>
            <a:ext cx="8370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800" b="1" dirty="0"/>
              <a:t>Skirtingų bangų ilgių signalų slopinima</a:t>
            </a:r>
            <a:r>
              <a:rPr lang="en-US" sz="2800" b="1" dirty="0"/>
              <a:t>s</a:t>
            </a:r>
            <a:r>
              <a:rPr lang="lt-LT" sz="2800" b="1" dirty="0"/>
              <a:t> </a:t>
            </a:r>
            <a:r>
              <a:rPr lang="en-US" sz="2800" b="1" dirty="0" err="1"/>
              <a:t>stikle</a:t>
            </a:r>
            <a:endParaRPr lang="lt-LT" sz="2800" b="1" dirty="0"/>
          </a:p>
        </p:txBody>
      </p:sp>
    </p:spTree>
    <p:extLst>
      <p:ext uri="{BB962C8B-B14F-4D97-AF65-F5344CB8AC3E}">
        <p14:creationId xmlns:p14="http://schemas.microsoft.com/office/powerpoint/2010/main" val="289613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4">
            <a:extLst>
              <a:ext uri="{FF2B5EF4-FFF2-40B4-BE49-F238E27FC236}">
                <a16:creationId xmlns:a16="http://schemas.microsoft.com/office/drawing/2014/main" id="{C425C5AE-E049-4F57-AE20-4793DC03B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013" y="239713"/>
            <a:ext cx="4357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lt-LT" sz="2800" b="1" dirty="0"/>
              <a:t>Signal</a:t>
            </a:r>
            <a:r>
              <a:rPr lang="lt-LT" altLang="lt-LT" sz="2800" b="1" dirty="0"/>
              <a:t>ų lygių balansavimas</a:t>
            </a:r>
          </a:p>
        </p:txBody>
      </p:sp>
      <p:sp>
        <p:nvSpPr>
          <p:cNvPr id="165891" name="Text Box 5">
            <a:extLst>
              <a:ext uri="{FF2B5EF4-FFF2-40B4-BE49-F238E27FC236}">
                <a16:creationId xmlns:a16="http://schemas.microsoft.com/office/drawing/2014/main" id="{01260A05-CC56-4395-8F48-9FEC37A96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11112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lt-LT" altLang="lt-LT"/>
          </a:p>
        </p:txBody>
      </p:sp>
      <p:sp>
        <p:nvSpPr>
          <p:cNvPr id="165892" name="Text Box 6">
            <a:extLst>
              <a:ext uri="{FF2B5EF4-FFF2-40B4-BE49-F238E27FC236}">
                <a16:creationId xmlns:a16="http://schemas.microsoft.com/office/drawing/2014/main" id="{8C32DD26-0F66-4485-8C6A-E85C91D3B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901700"/>
            <a:ext cx="822853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 b="1" dirty="0"/>
              <a:t>Multipleksuojant keletą artimų bangų ilgių signalų į tą pačią </a:t>
            </a:r>
          </a:p>
          <a:p>
            <a:pPr eaLnBrk="1" hangingPunct="1"/>
            <a:r>
              <a:rPr lang="lt-LT" altLang="lt-LT" b="1" dirty="0"/>
              <a:t>optinę giją reikia </a:t>
            </a:r>
            <a:r>
              <a:rPr lang="en-US" altLang="lt-LT" b="1" dirty="0"/>
              <a:t>k</a:t>
            </a:r>
            <a:r>
              <a:rPr lang="lt-LT" altLang="lt-LT" b="1" dirty="0"/>
              <a:t>ad signalų lygiai būtų gana vienodi. </a:t>
            </a:r>
          </a:p>
          <a:p>
            <a:pPr eaLnBrk="1" hangingPunct="1"/>
            <a:r>
              <a:rPr lang="lt-LT" altLang="lt-LT" b="1" dirty="0"/>
              <a:t>Kitaip stiprus signalas užgoš silpną</a:t>
            </a:r>
          </a:p>
          <a:p>
            <a:pPr eaLnBrk="1" hangingPunct="1"/>
            <a:endParaRPr lang="lt-LT" altLang="lt-LT" b="1" dirty="0"/>
          </a:p>
        </p:txBody>
      </p:sp>
      <p:sp>
        <p:nvSpPr>
          <p:cNvPr id="165900" name="Text Box 15">
            <a:extLst>
              <a:ext uri="{FF2B5EF4-FFF2-40B4-BE49-F238E27FC236}">
                <a16:creationId xmlns:a16="http://schemas.microsoft.com/office/drawing/2014/main" id="{E2EFA1BB-7922-4C9A-A36A-154EB5EFF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" y="27574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lt-LT"/>
              <a:t>A</a:t>
            </a:r>
            <a:endParaRPr lang="lt-LT" altLang="lt-LT"/>
          </a:p>
        </p:txBody>
      </p:sp>
      <p:sp>
        <p:nvSpPr>
          <p:cNvPr id="165901" name="Freeform 18">
            <a:extLst>
              <a:ext uri="{FF2B5EF4-FFF2-40B4-BE49-F238E27FC236}">
                <a16:creationId xmlns:a16="http://schemas.microsoft.com/office/drawing/2014/main" id="{564342BA-50E0-43DC-9352-467A971DA742}"/>
              </a:ext>
            </a:extLst>
          </p:cNvPr>
          <p:cNvSpPr>
            <a:spLocks/>
          </p:cNvSpPr>
          <p:nvPr/>
        </p:nvSpPr>
        <p:spPr bwMode="auto">
          <a:xfrm>
            <a:off x="5307013" y="4852988"/>
            <a:ext cx="1041400" cy="341312"/>
          </a:xfrm>
          <a:custGeom>
            <a:avLst/>
            <a:gdLst>
              <a:gd name="T0" fmla="*/ 0 w 814"/>
              <a:gd name="T1" fmla="*/ 805 h 854"/>
              <a:gd name="T2" fmla="*/ 55 w 814"/>
              <a:gd name="T3" fmla="*/ 722 h 854"/>
              <a:gd name="T4" fmla="*/ 174 w 814"/>
              <a:gd name="T5" fmla="*/ 229 h 854"/>
              <a:gd name="T6" fmla="*/ 330 w 814"/>
              <a:gd name="T7" fmla="*/ 64 h 854"/>
              <a:gd name="T8" fmla="*/ 458 w 814"/>
              <a:gd name="T9" fmla="*/ 37 h 854"/>
              <a:gd name="T10" fmla="*/ 631 w 814"/>
              <a:gd name="T11" fmla="*/ 119 h 854"/>
              <a:gd name="T12" fmla="*/ 759 w 814"/>
              <a:gd name="T13" fmla="*/ 750 h 854"/>
              <a:gd name="T14" fmla="*/ 814 w 814"/>
              <a:gd name="T15" fmla="*/ 741 h 85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14"/>
              <a:gd name="T25" fmla="*/ 0 h 854"/>
              <a:gd name="T26" fmla="*/ 814 w 814"/>
              <a:gd name="T27" fmla="*/ 854 h 85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14" h="854">
                <a:moveTo>
                  <a:pt x="0" y="805"/>
                </a:moveTo>
                <a:cubicBezTo>
                  <a:pt x="13" y="811"/>
                  <a:pt x="26" y="818"/>
                  <a:pt x="55" y="722"/>
                </a:cubicBezTo>
                <a:cubicBezTo>
                  <a:pt x="84" y="626"/>
                  <a:pt x="128" y="339"/>
                  <a:pt x="174" y="229"/>
                </a:cubicBezTo>
                <a:cubicBezTo>
                  <a:pt x="220" y="119"/>
                  <a:pt x="283" y="96"/>
                  <a:pt x="330" y="64"/>
                </a:cubicBezTo>
                <a:cubicBezTo>
                  <a:pt x="377" y="32"/>
                  <a:pt x="408" y="28"/>
                  <a:pt x="458" y="37"/>
                </a:cubicBezTo>
                <a:cubicBezTo>
                  <a:pt x="508" y="46"/>
                  <a:pt x="581" y="0"/>
                  <a:pt x="631" y="119"/>
                </a:cubicBezTo>
                <a:cubicBezTo>
                  <a:pt x="681" y="238"/>
                  <a:pt x="729" y="646"/>
                  <a:pt x="759" y="750"/>
                </a:cubicBezTo>
                <a:cubicBezTo>
                  <a:pt x="789" y="854"/>
                  <a:pt x="801" y="797"/>
                  <a:pt x="814" y="74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lt-LT"/>
          </a:p>
        </p:txBody>
      </p:sp>
      <p:sp>
        <p:nvSpPr>
          <p:cNvPr id="165902" name="Freeform 19">
            <a:extLst>
              <a:ext uri="{FF2B5EF4-FFF2-40B4-BE49-F238E27FC236}">
                <a16:creationId xmlns:a16="http://schemas.microsoft.com/office/drawing/2014/main" id="{06CB0A75-29B7-4EC5-8241-A73460948086}"/>
              </a:ext>
            </a:extLst>
          </p:cNvPr>
          <p:cNvSpPr>
            <a:spLocks/>
          </p:cNvSpPr>
          <p:nvPr/>
        </p:nvSpPr>
        <p:spPr bwMode="auto">
          <a:xfrm>
            <a:off x="5940425" y="4852988"/>
            <a:ext cx="1244600" cy="341312"/>
          </a:xfrm>
          <a:custGeom>
            <a:avLst/>
            <a:gdLst>
              <a:gd name="T0" fmla="*/ 0 w 1079"/>
              <a:gd name="T1" fmla="*/ 1144 h 1144"/>
              <a:gd name="T2" fmla="*/ 83 w 1079"/>
              <a:gd name="T3" fmla="*/ 1061 h 1144"/>
              <a:gd name="T4" fmla="*/ 211 w 1079"/>
              <a:gd name="T5" fmla="*/ 696 h 1144"/>
              <a:gd name="T6" fmla="*/ 275 w 1079"/>
              <a:gd name="T7" fmla="*/ 229 h 1144"/>
              <a:gd name="T8" fmla="*/ 384 w 1079"/>
              <a:gd name="T9" fmla="*/ 47 h 1144"/>
              <a:gd name="T10" fmla="*/ 805 w 1079"/>
              <a:gd name="T11" fmla="*/ 37 h 1144"/>
              <a:gd name="T12" fmla="*/ 906 w 1079"/>
              <a:gd name="T13" fmla="*/ 266 h 1144"/>
              <a:gd name="T14" fmla="*/ 979 w 1079"/>
              <a:gd name="T15" fmla="*/ 796 h 1144"/>
              <a:gd name="T16" fmla="*/ 1079 w 1079"/>
              <a:gd name="T17" fmla="*/ 1144 h 114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9"/>
              <a:gd name="T28" fmla="*/ 0 h 1144"/>
              <a:gd name="T29" fmla="*/ 1079 w 1079"/>
              <a:gd name="T30" fmla="*/ 1144 h 114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9" h="1144">
                <a:moveTo>
                  <a:pt x="0" y="1144"/>
                </a:moveTo>
                <a:cubicBezTo>
                  <a:pt x="24" y="1140"/>
                  <a:pt x="48" y="1136"/>
                  <a:pt x="83" y="1061"/>
                </a:cubicBezTo>
                <a:cubicBezTo>
                  <a:pt x="118" y="986"/>
                  <a:pt x="179" y="835"/>
                  <a:pt x="211" y="696"/>
                </a:cubicBezTo>
                <a:cubicBezTo>
                  <a:pt x="243" y="557"/>
                  <a:pt x="246" y="337"/>
                  <a:pt x="275" y="229"/>
                </a:cubicBezTo>
                <a:cubicBezTo>
                  <a:pt x="304" y="121"/>
                  <a:pt x="296" y="79"/>
                  <a:pt x="384" y="47"/>
                </a:cubicBezTo>
                <a:cubicBezTo>
                  <a:pt x="472" y="15"/>
                  <a:pt x="718" y="0"/>
                  <a:pt x="805" y="37"/>
                </a:cubicBezTo>
                <a:cubicBezTo>
                  <a:pt x="892" y="74"/>
                  <a:pt x="877" y="140"/>
                  <a:pt x="906" y="266"/>
                </a:cubicBezTo>
                <a:cubicBezTo>
                  <a:pt x="935" y="392"/>
                  <a:pt x="950" y="650"/>
                  <a:pt x="979" y="796"/>
                </a:cubicBezTo>
                <a:cubicBezTo>
                  <a:pt x="1008" y="942"/>
                  <a:pt x="1061" y="1086"/>
                  <a:pt x="1079" y="1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lt-LT"/>
          </a:p>
        </p:txBody>
      </p:sp>
      <p:sp>
        <p:nvSpPr>
          <p:cNvPr id="165903" name="Line 20">
            <a:extLst>
              <a:ext uri="{FF2B5EF4-FFF2-40B4-BE49-F238E27FC236}">
                <a16:creationId xmlns:a16="http://schemas.microsoft.com/office/drawing/2014/main" id="{E6A6D0AF-B500-480D-933E-87060B256E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4125" y="5187950"/>
            <a:ext cx="3571875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lt-LT"/>
          </a:p>
        </p:txBody>
      </p:sp>
      <p:sp>
        <p:nvSpPr>
          <p:cNvPr id="165904" name="Line 21">
            <a:extLst>
              <a:ext uri="{FF2B5EF4-FFF2-40B4-BE49-F238E27FC236}">
                <a16:creationId xmlns:a16="http://schemas.microsoft.com/office/drawing/2014/main" id="{9727B7D1-0C47-4E3A-A173-F70EFDCCF4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4125" y="29083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lt-LT"/>
          </a:p>
        </p:txBody>
      </p:sp>
      <p:sp>
        <p:nvSpPr>
          <p:cNvPr id="165905" name="Text Box 22">
            <a:extLst>
              <a:ext uri="{FF2B5EF4-FFF2-40B4-BE49-F238E27FC236}">
                <a16:creationId xmlns:a16="http://schemas.microsoft.com/office/drawing/2014/main" id="{7C3EB15E-AA91-4BCF-ACB2-EED17C3B6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925" y="5122863"/>
            <a:ext cx="331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lt-LT" b="1">
                <a:cs typeface="Times New Roman" panose="02020603050405020304" pitchFamily="18" charset="0"/>
              </a:rPr>
              <a:t>λ</a:t>
            </a:r>
          </a:p>
        </p:txBody>
      </p:sp>
      <p:sp>
        <p:nvSpPr>
          <p:cNvPr id="165906" name="Text Box 23">
            <a:extLst>
              <a:ext uri="{FF2B5EF4-FFF2-40B4-BE49-F238E27FC236}">
                <a16:creationId xmlns:a16="http://schemas.microsoft.com/office/drawing/2014/main" id="{D78C5BAB-B29B-4DE7-8ED9-1286B8859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038" y="5122863"/>
            <a:ext cx="433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lt-LT" b="1">
                <a:cs typeface="Times New Roman" panose="02020603050405020304" pitchFamily="18" charset="0"/>
              </a:rPr>
              <a:t>λ</a:t>
            </a:r>
            <a:r>
              <a:rPr lang="en-US" altLang="lt-LT" b="1" baseline="-25000">
                <a:cs typeface="Times New Roman" panose="02020603050405020304" pitchFamily="18" charset="0"/>
              </a:rPr>
              <a:t>1</a:t>
            </a:r>
            <a:endParaRPr lang="el-GR" altLang="lt-LT" b="1" baseline="-25000">
              <a:cs typeface="Times New Roman" panose="02020603050405020304" pitchFamily="18" charset="0"/>
            </a:endParaRPr>
          </a:p>
        </p:txBody>
      </p:sp>
      <p:sp>
        <p:nvSpPr>
          <p:cNvPr id="165907" name="Text Box 24">
            <a:extLst>
              <a:ext uri="{FF2B5EF4-FFF2-40B4-BE49-F238E27FC236}">
                <a16:creationId xmlns:a16="http://schemas.microsoft.com/office/drawing/2014/main" id="{76977959-305E-4436-8558-1477F88B1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5122863"/>
            <a:ext cx="43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lt-LT" b="1">
                <a:cs typeface="Times New Roman" panose="02020603050405020304" pitchFamily="18" charset="0"/>
              </a:rPr>
              <a:t>λ</a:t>
            </a:r>
            <a:r>
              <a:rPr lang="en-US" altLang="lt-LT" b="1" baseline="-25000">
                <a:cs typeface="Times New Roman" panose="02020603050405020304" pitchFamily="18" charset="0"/>
              </a:rPr>
              <a:t>2</a:t>
            </a:r>
            <a:endParaRPr lang="el-GR" altLang="lt-LT" b="1" baseline="-25000">
              <a:cs typeface="Times New Roman" panose="02020603050405020304" pitchFamily="18" charset="0"/>
            </a:endParaRPr>
          </a:p>
        </p:txBody>
      </p:sp>
      <p:sp>
        <p:nvSpPr>
          <p:cNvPr id="165908" name="Text Box 25">
            <a:extLst>
              <a:ext uri="{FF2B5EF4-FFF2-40B4-BE49-F238E27FC236}">
                <a16:creationId xmlns:a16="http://schemas.microsoft.com/office/drawing/2014/main" id="{9C5BAA61-F459-4305-9404-8DFF5B660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4388" y="275748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lt-LT"/>
              <a:t>A</a:t>
            </a:r>
            <a:endParaRPr lang="lt-LT" altLang="lt-L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82417-8255-413A-89A7-D31A045C67E1}"/>
              </a:ext>
            </a:extLst>
          </p:cNvPr>
          <p:cNvGrpSpPr/>
          <p:nvPr/>
        </p:nvGrpSpPr>
        <p:grpSpPr>
          <a:xfrm>
            <a:off x="623888" y="2908300"/>
            <a:ext cx="3811587" cy="2743200"/>
            <a:chOff x="623888" y="2908300"/>
            <a:chExt cx="3811587" cy="2743200"/>
          </a:xfrm>
        </p:grpSpPr>
        <p:sp>
          <p:nvSpPr>
            <p:cNvPr id="165893" name="Freeform 7">
              <a:extLst>
                <a:ext uri="{FF2B5EF4-FFF2-40B4-BE49-F238E27FC236}">
                  <a16:creationId xmlns:a16="http://schemas.microsoft.com/office/drawing/2014/main" id="{C77A5844-AAD2-45C3-A1D4-442B71756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" y="4852988"/>
              <a:ext cx="1041400" cy="341312"/>
            </a:xfrm>
            <a:custGeom>
              <a:avLst/>
              <a:gdLst>
                <a:gd name="T0" fmla="*/ 0 w 814"/>
                <a:gd name="T1" fmla="*/ 805 h 854"/>
                <a:gd name="T2" fmla="*/ 55 w 814"/>
                <a:gd name="T3" fmla="*/ 722 h 854"/>
                <a:gd name="T4" fmla="*/ 174 w 814"/>
                <a:gd name="T5" fmla="*/ 229 h 854"/>
                <a:gd name="T6" fmla="*/ 330 w 814"/>
                <a:gd name="T7" fmla="*/ 64 h 854"/>
                <a:gd name="T8" fmla="*/ 458 w 814"/>
                <a:gd name="T9" fmla="*/ 37 h 854"/>
                <a:gd name="T10" fmla="*/ 631 w 814"/>
                <a:gd name="T11" fmla="*/ 119 h 854"/>
                <a:gd name="T12" fmla="*/ 759 w 814"/>
                <a:gd name="T13" fmla="*/ 750 h 854"/>
                <a:gd name="T14" fmla="*/ 814 w 814"/>
                <a:gd name="T15" fmla="*/ 741 h 8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14"/>
                <a:gd name="T25" fmla="*/ 0 h 854"/>
                <a:gd name="T26" fmla="*/ 814 w 814"/>
                <a:gd name="T27" fmla="*/ 854 h 85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14" h="854">
                  <a:moveTo>
                    <a:pt x="0" y="805"/>
                  </a:moveTo>
                  <a:cubicBezTo>
                    <a:pt x="13" y="811"/>
                    <a:pt x="26" y="818"/>
                    <a:pt x="55" y="722"/>
                  </a:cubicBezTo>
                  <a:cubicBezTo>
                    <a:pt x="84" y="626"/>
                    <a:pt x="128" y="339"/>
                    <a:pt x="174" y="229"/>
                  </a:cubicBezTo>
                  <a:cubicBezTo>
                    <a:pt x="220" y="119"/>
                    <a:pt x="283" y="96"/>
                    <a:pt x="330" y="64"/>
                  </a:cubicBezTo>
                  <a:cubicBezTo>
                    <a:pt x="377" y="32"/>
                    <a:pt x="408" y="28"/>
                    <a:pt x="458" y="37"/>
                  </a:cubicBezTo>
                  <a:cubicBezTo>
                    <a:pt x="508" y="46"/>
                    <a:pt x="581" y="0"/>
                    <a:pt x="631" y="119"/>
                  </a:cubicBezTo>
                  <a:cubicBezTo>
                    <a:pt x="681" y="238"/>
                    <a:pt x="729" y="646"/>
                    <a:pt x="759" y="750"/>
                  </a:cubicBezTo>
                  <a:cubicBezTo>
                    <a:pt x="789" y="854"/>
                    <a:pt x="801" y="797"/>
                    <a:pt x="814" y="74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165894" name="Freeform 8">
              <a:extLst>
                <a:ext uri="{FF2B5EF4-FFF2-40B4-BE49-F238E27FC236}">
                  <a16:creationId xmlns:a16="http://schemas.microsoft.com/office/drawing/2014/main" id="{7BDEF643-94D0-423A-9C56-F4C3AFDBA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488" y="3371850"/>
              <a:ext cx="1712912" cy="1816100"/>
            </a:xfrm>
            <a:custGeom>
              <a:avLst/>
              <a:gdLst>
                <a:gd name="T0" fmla="*/ 0 w 1079"/>
                <a:gd name="T1" fmla="*/ 1144 h 1144"/>
                <a:gd name="T2" fmla="*/ 83 w 1079"/>
                <a:gd name="T3" fmla="*/ 1061 h 1144"/>
                <a:gd name="T4" fmla="*/ 211 w 1079"/>
                <a:gd name="T5" fmla="*/ 696 h 1144"/>
                <a:gd name="T6" fmla="*/ 275 w 1079"/>
                <a:gd name="T7" fmla="*/ 229 h 1144"/>
                <a:gd name="T8" fmla="*/ 384 w 1079"/>
                <a:gd name="T9" fmla="*/ 47 h 1144"/>
                <a:gd name="T10" fmla="*/ 805 w 1079"/>
                <a:gd name="T11" fmla="*/ 37 h 1144"/>
                <a:gd name="T12" fmla="*/ 906 w 1079"/>
                <a:gd name="T13" fmla="*/ 266 h 1144"/>
                <a:gd name="T14" fmla="*/ 979 w 1079"/>
                <a:gd name="T15" fmla="*/ 796 h 1144"/>
                <a:gd name="T16" fmla="*/ 1079 w 1079"/>
                <a:gd name="T17" fmla="*/ 1144 h 11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9"/>
                <a:gd name="T28" fmla="*/ 0 h 1144"/>
                <a:gd name="T29" fmla="*/ 1079 w 1079"/>
                <a:gd name="T30" fmla="*/ 1144 h 11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9" h="1144">
                  <a:moveTo>
                    <a:pt x="0" y="1144"/>
                  </a:moveTo>
                  <a:cubicBezTo>
                    <a:pt x="24" y="1140"/>
                    <a:pt x="48" y="1136"/>
                    <a:pt x="83" y="1061"/>
                  </a:cubicBezTo>
                  <a:cubicBezTo>
                    <a:pt x="118" y="986"/>
                    <a:pt x="179" y="835"/>
                    <a:pt x="211" y="696"/>
                  </a:cubicBezTo>
                  <a:cubicBezTo>
                    <a:pt x="243" y="557"/>
                    <a:pt x="246" y="337"/>
                    <a:pt x="275" y="229"/>
                  </a:cubicBezTo>
                  <a:cubicBezTo>
                    <a:pt x="304" y="121"/>
                    <a:pt x="296" y="79"/>
                    <a:pt x="384" y="47"/>
                  </a:cubicBezTo>
                  <a:cubicBezTo>
                    <a:pt x="472" y="15"/>
                    <a:pt x="718" y="0"/>
                    <a:pt x="805" y="37"/>
                  </a:cubicBezTo>
                  <a:cubicBezTo>
                    <a:pt x="892" y="74"/>
                    <a:pt x="877" y="140"/>
                    <a:pt x="906" y="266"/>
                  </a:cubicBezTo>
                  <a:cubicBezTo>
                    <a:pt x="935" y="392"/>
                    <a:pt x="950" y="650"/>
                    <a:pt x="979" y="796"/>
                  </a:cubicBezTo>
                  <a:cubicBezTo>
                    <a:pt x="1008" y="942"/>
                    <a:pt x="1061" y="1086"/>
                    <a:pt x="1079" y="1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165895" name="Line 9">
              <a:extLst>
                <a:ext uri="{FF2B5EF4-FFF2-40B4-BE49-F238E27FC236}">
                  <a16:creationId xmlns:a16="http://schemas.microsoft.com/office/drawing/2014/main" id="{866ECB5B-3DFE-4B2C-93A6-A9A5D68758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888" y="5187950"/>
              <a:ext cx="3571875" cy="6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165896" name="Line 10">
              <a:extLst>
                <a:ext uri="{FF2B5EF4-FFF2-40B4-BE49-F238E27FC236}">
                  <a16:creationId xmlns:a16="http://schemas.microsoft.com/office/drawing/2014/main" id="{EDD031D9-6519-48EE-B3EE-1B0C902A0E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888" y="2908300"/>
              <a:ext cx="0" cy="2286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165897" name="Text Box 11">
              <a:extLst>
                <a:ext uri="{FF2B5EF4-FFF2-40B4-BE49-F238E27FC236}">
                  <a16:creationId xmlns:a16="http://schemas.microsoft.com/office/drawing/2014/main" id="{2D17B112-B392-4150-A86B-4EB75E14B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688" y="5122863"/>
              <a:ext cx="3317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altLang="lt-LT" b="1">
                  <a:cs typeface="Times New Roman" panose="02020603050405020304" pitchFamily="18" charset="0"/>
                </a:rPr>
                <a:t>λ</a:t>
              </a:r>
            </a:p>
          </p:txBody>
        </p:sp>
        <p:sp>
          <p:nvSpPr>
            <p:cNvPr id="165898" name="Text Box 12">
              <a:extLst>
                <a:ext uri="{FF2B5EF4-FFF2-40B4-BE49-F238E27FC236}">
                  <a16:creationId xmlns:a16="http://schemas.microsoft.com/office/drawing/2014/main" id="{FA14D702-CE31-4535-ADD2-36D866BA0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8400" y="5194300"/>
              <a:ext cx="4333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altLang="lt-LT" b="1">
                  <a:cs typeface="Times New Roman" panose="02020603050405020304" pitchFamily="18" charset="0"/>
                </a:rPr>
                <a:t>λ</a:t>
              </a:r>
              <a:r>
                <a:rPr lang="en-US" altLang="lt-LT" b="1" baseline="-25000">
                  <a:cs typeface="Times New Roman" panose="02020603050405020304" pitchFamily="18" charset="0"/>
                </a:rPr>
                <a:t>1</a:t>
              </a:r>
              <a:endParaRPr lang="el-GR" altLang="lt-LT" b="1" baseline="-25000">
                <a:cs typeface="Times New Roman" panose="02020603050405020304" pitchFamily="18" charset="0"/>
              </a:endParaRPr>
            </a:p>
          </p:txBody>
        </p:sp>
        <p:sp>
          <p:nvSpPr>
            <p:cNvPr id="165899" name="Text Box 14">
              <a:extLst>
                <a:ext uri="{FF2B5EF4-FFF2-40B4-BE49-F238E27FC236}">
                  <a16:creationId xmlns:a16="http://schemas.microsoft.com/office/drawing/2014/main" id="{0307FD9A-4B12-4D44-9571-15781D57E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8175" y="5122863"/>
              <a:ext cx="4349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l-GR" altLang="lt-LT" b="1">
                  <a:cs typeface="Times New Roman" panose="02020603050405020304" pitchFamily="18" charset="0"/>
                </a:rPr>
                <a:t>λ</a:t>
              </a:r>
              <a:r>
                <a:rPr lang="en-US" altLang="lt-LT" b="1" baseline="-25000">
                  <a:cs typeface="Times New Roman" panose="02020603050405020304" pitchFamily="18" charset="0"/>
                </a:rPr>
                <a:t>2</a:t>
              </a:r>
              <a:endParaRPr lang="el-GR" altLang="lt-LT" b="1" baseline="-25000">
                <a:cs typeface="Times New Roman" panose="02020603050405020304" pitchFamily="18" charset="0"/>
              </a:endParaRPr>
            </a:p>
          </p:txBody>
        </p:sp>
        <p:sp>
          <p:nvSpPr>
            <p:cNvPr id="165909" name="Line 21">
              <a:extLst>
                <a:ext uri="{FF2B5EF4-FFF2-40B4-BE49-F238E27FC236}">
                  <a16:creationId xmlns:a16="http://schemas.microsoft.com/office/drawing/2014/main" id="{C7137717-482A-43A5-8158-D0BEF8C70B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5413" y="5094288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165910" name="Line 22">
              <a:extLst>
                <a:ext uri="{FF2B5EF4-FFF2-40B4-BE49-F238E27FC236}">
                  <a16:creationId xmlns:a16="http://schemas.microsoft.com/office/drawing/2014/main" id="{99BBBEBA-B1A1-44C7-B10B-8E33BB18B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0900" y="5137150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lt-LT"/>
            </a:p>
          </p:txBody>
        </p:sp>
      </p:grpSp>
      <p:sp>
        <p:nvSpPr>
          <p:cNvPr id="165911" name="Line 23">
            <a:extLst>
              <a:ext uri="{FF2B5EF4-FFF2-40B4-BE49-F238E27FC236}">
                <a16:creationId xmlns:a16="http://schemas.microsoft.com/office/drawing/2014/main" id="{5A8657B5-EAA1-424E-BE31-E8014F820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4213" y="5078413"/>
            <a:ext cx="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lt-LT"/>
          </a:p>
        </p:txBody>
      </p:sp>
      <p:sp>
        <p:nvSpPr>
          <p:cNvPr id="165912" name="Line 24">
            <a:extLst>
              <a:ext uri="{FF2B5EF4-FFF2-40B4-BE49-F238E27FC236}">
                <a16:creationId xmlns:a16="http://schemas.microsoft.com/office/drawing/2014/main" id="{CE43405E-48B2-4496-873D-55D784A3C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5106988"/>
            <a:ext cx="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lt-LT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Number Placeholder 1">
            <a:extLst>
              <a:ext uri="{FF2B5EF4-FFF2-40B4-BE49-F238E27FC236}">
                <a16:creationId xmlns:a16="http://schemas.microsoft.com/office/drawing/2014/main" id="{054E38A0-9170-402D-B687-667D77373107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4FDB0DA7-6708-4F72-88BB-1E134C26A06D}" type="slidenum">
              <a:rPr lang="lt-LT" altLang="lt-LT" sz="1400"/>
              <a:pPr algn="r"/>
              <a:t>18</a:t>
            </a:fld>
            <a:endParaRPr lang="lt-LT" altLang="lt-LT" sz="1400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CD9E6F09-272A-4EFB-8BDA-28BBDE10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08138"/>
            <a:ext cx="89154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b="1">
                <a:cs typeface="Times New Roman" panose="02020603050405020304" pitchFamily="18" charset="0"/>
              </a:rPr>
              <a:t>Iš VU ir iš KTU į KU įrengti ryšio kanalai naudojant dvi bangas, 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kurios Kaune multipleksuojamos į tą pačią optinę giją. 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Signalas iš VU iki multipleksoriaus ateina 120 km ilgesniu kabeliu, 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todėl prieš multipleksuojant sustiprinamas. </a:t>
            </a:r>
          </a:p>
          <a:p>
            <a:pPr>
              <a:buFontTx/>
              <a:buChar char="•"/>
            </a:pPr>
            <a:endParaRPr lang="lt-LT" altLang="lt-LT" b="1">
              <a:cs typeface="Times New Roman" panose="02020603050405020304" pitchFamily="18" charset="0"/>
            </a:endParaRPr>
          </a:p>
          <a:p>
            <a:r>
              <a:rPr lang="lt-LT" altLang="lt-LT" b="1">
                <a:cs typeface="Times New Roman" panose="02020603050405020304" pitchFamily="18" charset="0"/>
              </a:rPr>
              <a:t>Kiek reikia jį sustiprinti kad multipleksuojami signalai būtų 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vienodo lygio, jei slopininimas gijose yra 0,2 dB/km?</a:t>
            </a:r>
            <a:endParaRPr lang="lt-LT" altLang="lt-LT" b="1"/>
          </a:p>
          <a:p>
            <a:endParaRPr lang="lt-LT" altLang="lt-LT" b="1"/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03993B6F-3F65-4D6F-B299-4410D25C1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63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lt-LT" altLang="lt-LT"/>
          </a:p>
        </p:txBody>
      </p:sp>
      <p:grpSp>
        <p:nvGrpSpPr>
          <p:cNvPr id="118789" name="Group 5">
            <a:extLst>
              <a:ext uri="{FF2B5EF4-FFF2-40B4-BE49-F238E27FC236}">
                <a16:creationId xmlns:a16="http://schemas.microsoft.com/office/drawing/2014/main" id="{B86CF2C2-6A7F-4C34-B2C0-1794BAB4BBA4}"/>
              </a:ext>
            </a:extLst>
          </p:cNvPr>
          <p:cNvGrpSpPr>
            <a:grpSpLocks/>
          </p:cNvGrpSpPr>
          <p:nvPr/>
        </p:nvGrpSpPr>
        <p:grpSpPr bwMode="auto">
          <a:xfrm>
            <a:off x="461963" y="4967288"/>
            <a:ext cx="7321550" cy="1323975"/>
            <a:chOff x="3035935" y="3020377"/>
            <a:chExt cx="6120130" cy="817245"/>
          </a:xfrm>
        </p:grpSpPr>
        <p:pic>
          <p:nvPicPr>
            <p:cNvPr id="118790" name="Picture 6">
              <a:extLst>
                <a:ext uri="{FF2B5EF4-FFF2-40B4-BE49-F238E27FC236}">
                  <a16:creationId xmlns:a16="http://schemas.microsoft.com/office/drawing/2014/main" id="{BEE4AD23-DBF5-41D3-A74E-0DA100826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89" b="-1025"/>
            <a:stretch>
              <a:fillRect/>
            </a:stretch>
          </p:blipFill>
          <p:spPr bwMode="auto">
            <a:xfrm>
              <a:off x="3035935" y="3020377"/>
              <a:ext cx="6120130" cy="817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1" name="Picture 7">
              <a:extLst>
                <a:ext uri="{FF2B5EF4-FFF2-40B4-BE49-F238E27FC236}">
                  <a16:creationId xmlns:a16="http://schemas.microsoft.com/office/drawing/2014/main" id="{D1E77957-DAA3-4B73-B06B-2547EC3D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547084" y="3301539"/>
              <a:ext cx="164033" cy="4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8792" name="Text Box 8">
            <a:extLst>
              <a:ext uri="{FF2B5EF4-FFF2-40B4-BE49-F238E27FC236}">
                <a16:creationId xmlns:a16="http://schemas.microsoft.com/office/drawing/2014/main" id="{AAAD38FC-E780-4C8F-B097-D1225D92B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227013"/>
            <a:ext cx="491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lt-LT" b="1"/>
              <a:t>Signal</a:t>
            </a:r>
            <a:r>
              <a:rPr lang="lt-LT" altLang="lt-LT" b="1"/>
              <a:t>ų lygių balansavimo pavyzdys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1">
            <a:extLst>
              <a:ext uri="{FF2B5EF4-FFF2-40B4-BE49-F238E27FC236}">
                <a16:creationId xmlns:a16="http://schemas.microsoft.com/office/drawing/2014/main" id="{7C36E98C-5E4A-4FF0-8D95-2D667C2C61C3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5C15B090-4672-4888-B2BF-9BE172C33C7C}" type="slidenum">
              <a:rPr lang="lt-LT" altLang="lt-LT" sz="1400"/>
              <a:pPr algn="r"/>
              <a:t>19</a:t>
            </a:fld>
            <a:endParaRPr lang="lt-LT" altLang="lt-LT" sz="1400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CB96D447-05A9-4D7B-A003-61FC0E10E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8" y="1000125"/>
            <a:ext cx="72612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2000" b="1">
                <a:cs typeface="Times New Roman" panose="02020603050405020304" pitchFamily="18" charset="0"/>
              </a:rPr>
              <a:t>Iš VU ir iš KTU į KU įrengti ryšio kanalai naudojant dvi bangas,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kurios Kaune multipleksuojamos į tą pačią optinę giją.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Kabelio ilgis VU-KTU 120 km, signalas nusilpsta,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todėl prieš multipleksuojant sustiprinamas.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Kiek reikia jį sustiprinti kad multipleksuojami signalai būtų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vienodo lygio, jei slopininimas gijose yra 0,2 dB/km?</a:t>
            </a:r>
            <a:endParaRPr lang="lt-LT" altLang="lt-LT" sz="2000" b="1"/>
          </a:p>
          <a:p>
            <a:endParaRPr lang="lt-LT" altLang="lt-LT" sz="2000" b="1"/>
          </a:p>
        </p:txBody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67D7801-3E51-46A2-909F-AC68D4797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63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lt-LT" altLang="lt-LT"/>
          </a:p>
        </p:txBody>
      </p:sp>
      <p:sp>
        <p:nvSpPr>
          <p:cNvPr id="119813" name="TextBox 5">
            <a:extLst>
              <a:ext uri="{FF2B5EF4-FFF2-40B4-BE49-F238E27FC236}">
                <a16:creationId xmlns:a16="http://schemas.microsoft.com/office/drawing/2014/main" id="{17D4EB7A-E77C-4419-8795-F93CBB5EA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4492625"/>
            <a:ext cx="83407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b="1"/>
              <a:t>Reikia pastiprinti tiek dB, kiek jų prarandama iki Kauno, t.y. </a:t>
            </a:r>
          </a:p>
          <a:p>
            <a:endParaRPr lang="lt-LT" altLang="lt-LT" b="1"/>
          </a:p>
          <a:p>
            <a:r>
              <a:rPr lang="lt-LT" altLang="lt-LT" b="1"/>
              <a:t>120 km x 0,2 dB/km </a:t>
            </a:r>
            <a:r>
              <a:rPr lang="en-US" altLang="lt-LT" b="1"/>
              <a:t>= </a:t>
            </a:r>
            <a:r>
              <a:rPr lang="lt-LT" altLang="lt-LT" b="1"/>
              <a:t>24 dB</a:t>
            </a:r>
          </a:p>
          <a:p>
            <a:endParaRPr lang="lt-LT" altLang="lt-LT" b="1"/>
          </a:p>
          <a:p>
            <a:r>
              <a:rPr lang="lt-LT" altLang="lt-LT" b="1"/>
              <a:t>Kokios papildomos sąlygos, kad tas galiotų?</a:t>
            </a:r>
          </a:p>
          <a:p>
            <a:endParaRPr lang="lt-LT" altLang="lt-LT" b="1"/>
          </a:p>
        </p:txBody>
      </p:sp>
      <p:grpSp>
        <p:nvGrpSpPr>
          <p:cNvPr id="119814" name="Group 6">
            <a:extLst>
              <a:ext uri="{FF2B5EF4-FFF2-40B4-BE49-F238E27FC236}">
                <a16:creationId xmlns:a16="http://schemas.microsoft.com/office/drawing/2014/main" id="{4B2BA674-EF21-40C2-9B49-2662B1995009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3303588"/>
            <a:ext cx="6624638" cy="1019175"/>
            <a:chOff x="3035935" y="3020377"/>
            <a:chExt cx="6120130" cy="817245"/>
          </a:xfrm>
        </p:grpSpPr>
        <p:pic>
          <p:nvPicPr>
            <p:cNvPr id="119815" name="Picture 7">
              <a:extLst>
                <a:ext uri="{FF2B5EF4-FFF2-40B4-BE49-F238E27FC236}">
                  <a16:creationId xmlns:a16="http://schemas.microsoft.com/office/drawing/2014/main" id="{69ABD331-6C3A-4C0D-AD8F-DE59C27B7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89" b="-1025"/>
            <a:stretch>
              <a:fillRect/>
            </a:stretch>
          </p:blipFill>
          <p:spPr bwMode="auto">
            <a:xfrm>
              <a:off x="3035935" y="3020377"/>
              <a:ext cx="6120130" cy="817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816" name="Picture 8">
              <a:extLst>
                <a:ext uri="{FF2B5EF4-FFF2-40B4-BE49-F238E27FC236}">
                  <a16:creationId xmlns:a16="http://schemas.microsoft.com/office/drawing/2014/main" id="{A6927DE6-00C8-4FFC-B9FD-167611C5B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547084" y="3301539"/>
              <a:ext cx="164033" cy="4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9817" name="Text Box 9">
            <a:extLst>
              <a:ext uri="{FF2B5EF4-FFF2-40B4-BE49-F238E27FC236}">
                <a16:creationId xmlns:a16="http://schemas.microsoft.com/office/drawing/2014/main" id="{25086A91-70AD-4AAE-9587-15450C3C9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227013"/>
            <a:ext cx="491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lt-LT" b="1"/>
              <a:t>Signal</a:t>
            </a:r>
            <a:r>
              <a:rPr lang="lt-LT" altLang="lt-LT" b="1"/>
              <a:t>ų lygių balansavimo pavyzdys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55B9E79-A3E5-4A54-8889-AD044ED91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138113"/>
            <a:ext cx="8229600" cy="722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lt-LT" sz="3600" b="1"/>
              <a:t>Signalo kitimas perduodant</a:t>
            </a:r>
          </a:p>
        </p:txBody>
      </p:sp>
      <p:grpSp>
        <p:nvGrpSpPr>
          <p:cNvPr id="38915" name="Group 3">
            <a:extLst>
              <a:ext uri="{FF2B5EF4-FFF2-40B4-BE49-F238E27FC236}">
                <a16:creationId xmlns:a16="http://schemas.microsoft.com/office/drawing/2014/main" id="{B2FB4224-1653-4BCA-A28C-624DDC05E00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125538"/>
            <a:ext cx="8001000" cy="4824412"/>
            <a:chOff x="96" y="768"/>
            <a:chExt cx="5040" cy="3039"/>
          </a:xfrm>
        </p:grpSpPr>
        <p:grpSp>
          <p:nvGrpSpPr>
            <p:cNvPr id="38916" name="Group 4">
              <a:extLst>
                <a:ext uri="{FF2B5EF4-FFF2-40B4-BE49-F238E27FC236}">
                  <a16:creationId xmlns:a16="http://schemas.microsoft.com/office/drawing/2014/main" id="{D5535A55-8699-443D-B9B3-D1CF373050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768"/>
              <a:ext cx="4032" cy="1092"/>
              <a:chOff x="480" y="768"/>
              <a:chExt cx="4032" cy="1092"/>
            </a:xfrm>
          </p:grpSpPr>
          <p:pic>
            <p:nvPicPr>
              <p:cNvPr id="38922" name="Picture 5">
                <a:extLst>
                  <a:ext uri="{FF2B5EF4-FFF2-40B4-BE49-F238E27FC236}">
                    <a16:creationId xmlns:a16="http://schemas.microsoft.com/office/drawing/2014/main" id="{4F24A9FD-7C6E-45C1-B3F9-B70A171888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8" y="768"/>
                <a:ext cx="3024" cy="1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23" name="Text Box 6">
                <a:extLst>
                  <a:ext uri="{FF2B5EF4-FFF2-40B4-BE49-F238E27FC236}">
                    <a16:creationId xmlns:a16="http://schemas.microsoft.com/office/drawing/2014/main" id="{8E707A3A-78B8-4DD6-B20C-291CD5A1EC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1200"/>
                <a:ext cx="92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GB" altLang="lt-LT" sz="20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slopinimas</a:t>
                </a:r>
              </a:p>
            </p:txBody>
          </p:sp>
        </p:grpSp>
        <p:grpSp>
          <p:nvGrpSpPr>
            <p:cNvPr id="38917" name="Group 7">
              <a:extLst>
                <a:ext uri="{FF2B5EF4-FFF2-40B4-BE49-F238E27FC236}">
                  <a16:creationId xmlns:a16="http://schemas.microsoft.com/office/drawing/2014/main" id="{58594A5D-3BA5-442F-95BC-CA7AEDACAF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" y="2064"/>
              <a:ext cx="5040" cy="551"/>
              <a:chOff x="96" y="2064"/>
              <a:chExt cx="5040" cy="551"/>
            </a:xfrm>
          </p:grpSpPr>
          <p:pic>
            <p:nvPicPr>
              <p:cNvPr id="38920" name="Picture 8">
                <a:extLst>
                  <a:ext uri="{FF2B5EF4-FFF2-40B4-BE49-F238E27FC236}">
                    <a16:creationId xmlns:a16="http://schemas.microsoft.com/office/drawing/2014/main" id="{CB4D752B-D46E-4C72-BC86-1773760DD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" y="2064"/>
                <a:ext cx="4032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21" name="Text Box 9">
                <a:extLst>
                  <a:ext uri="{FF2B5EF4-FFF2-40B4-BE49-F238E27FC236}">
                    <a16:creationId xmlns:a16="http://schemas.microsoft.com/office/drawing/2014/main" id="{E1DD801D-8DD0-49BE-9146-963E64467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" y="2160"/>
                <a:ext cx="92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lt-LT" altLang="lt-LT" sz="20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iškraipymai</a:t>
                </a:r>
                <a:endParaRPr lang="en-GB" altLang="lt-LT" sz="20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8918" name="Picture 10">
              <a:extLst>
                <a:ext uri="{FF2B5EF4-FFF2-40B4-BE49-F238E27FC236}">
                  <a16:creationId xmlns:a16="http://schemas.microsoft.com/office/drawing/2014/main" id="{CC020C7F-9704-4AF2-A760-8BEEC75BA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" y="2704"/>
              <a:ext cx="3510" cy="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19" name="Text Box 11">
              <a:extLst>
                <a:ext uri="{FF2B5EF4-FFF2-40B4-BE49-F238E27FC236}">
                  <a16:creationId xmlns:a16="http://schemas.microsoft.com/office/drawing/2014/main" id="{04C7411F-C35E-4427-8EE3-C71F6EA8EF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2992"/>
              <a:ext cx="8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lt-LT" altLang="lt-LT" sz="2000">
                  <a:solidFill>
                    <a:srgbClr val="000000"/>
                  </a:solidFill>
                  <a:latin typeface="Arial" panose="020B0604020202020204" pitchFamily="34" charset="0"/>
                </a:rPr>
                <a:t>triukšmas</a:t>
              </a:r>
              <a:endParaRPr lang="en-GB" altLang="lt-LT" sz="20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Number Placeholder 1">
            <a:extLst>
              <a:ext uri="{FF2B5EF4-FFF2-40B4-BE49-F238E27FC236}">
                <a16:creationId xmlns:a16="http://schemas.microsoft.com/office/drawing/2014/main" id="{19628F8C-EA87-40DA-AA1F-6C6223E92EBD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/>
            <a:fld id="{47227C9E-EC37-4F63-B883-77A49B546D1C}" type="slidenum">
              <a:rPr lang="lt-LT" altLang="lt-LT" sz="1400"/>
              <a:pPr algn="r"/>
              <a:t>20</a:t>
            </a:fld>
            <a:endParaRPr lang="lt-LT" altLang="lt-LT" sz="1400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15C66DD4-5E98-41FE-A01C-5D0B75CB6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8" y="857250"/>
            <a:ext cx="75152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lt-LT" sz="2000" b="1">
                <a:cs typeface="Times New Roman" panose="02020603050405020304" pitchFamily="18" charset="0"/>
              </a:rPr>
              <a:t>2</a:t>
            </a:r>
            <a:r>
              <a:rPr lang="lt-LT" altLang="lt-LT" sz="2000" b="1">
                <a:cs typeface="Times New Roman" panose="02020603050405020304" pitchFamily="18" charset="0"/>
              </a:rPr>
              <a:t>. Iš VU ir iš KTU į KU įrengti ryšio kanalai naudojant dvi bangas,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kurios Kaune multipleksuojamos į tą pačią optinę giją.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Kabelio ilgis VU-KTU 120 km, signalas nusilpsta,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todėl prieš multipleksuojant sustiprinamas.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Kiek reikia jį sustiprinti kad multipleksuojami signalai būtų </a:t>
            </a:r>
          </a:p>
          <a:p>
            <a:r>
              <a:rPr lang="lt-LT" altLang="lt-LT" sz="2000" b="1">
                <a:cs typeface="Times New Roman" panose="02020603050405020304" pitchFamily="18" charset="0"/>
              </a:rPr>
              <a:t>vienodo lygio, jei slopininimas gijose yra 0,2 dB/km?</a:t>
            </a:r>
            <a:endParaRPr lang="lt-LT" altLang="lt-LT" sz="2000" b="1"/>
          </a:p>
          <a:p>
            <a:endParaRPr lang="lt-LT" altLang="lt-LT" sz="2000" b="1"/>
          </a:p>
        </p:txBody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C4259938-A9B9-446C-A536-1B589FF66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63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endParaRPr lang="lt-LT" altLang="lt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3CDAB-563A-4350-86E3-FE8603D72814}"/>
              </a:ext>
            </a:extLst>
          </p:cNvPr>
          <p:cNvSpPr txBox="1"/>
          <p:nvPr/>
        </p:nvSpPr>
        <p:spPr>
          <a:xfrm>
            <a:off x="252413" y="5245100"/>
            <a:ext cx="8091487" cy="11874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buFontTx/>
              <a:buAutoNum type="arabicParenR"/>
            </a:pPr>
            <a:r>
              <a:rPr lang="lt-LT" altLang="lt-LT" b="1">
                <a:solidFill>
                  <a:srgbClr val="FF0000"/>
                </a:solidFill>
              </a:rPr>
              <a:t>slopinimą iš KTU iki multipleksoriaus laikysime nuliniu, </a:t>
            </a:r>
          </a:p>
          <a:p>
            <a:pPr>
              <a:buFontTx/>
              <a:buAutoNum type="arabicParenR"/>
            </a:pPr>
            <a:r>
              <a:rPr lang="lt-LT" altLang="lt-LT" b="1">
                <a:solidFill>
                  <a:srgbClr val="FF0000"/>
                </a:solidFill>
              </a:rPr>
              <a:t>KTU ir VU įranga siunčia vienodo stiprumo signalus,</a:t>
            </a:r>
          </a:p>
          <a:p>
            <a:pPr>
              <a:buFontTx/>
              <a:buAutoNum type="arabicParenR"/>
            </a:pPr>
            <a:r>
              <a:rPr lang="lt-LT" altLang="lt-LT" b="1">
                <a:solidFill>
                  <a:srgbClr val="FF0000"/>
                </a:solidFill>
              </a:rPr>
              <a:t>nevertiname nuostolių sujungimuose</a:t>
            </a:r>
          </a:p>
        </p:txBody>
      </p:sp>
      <p:grpSp>
        <p:nvGrpSpPr>
          <p:cNvPr id="120838" name="Group 6">
            <a:extLst>
              <a:ext uri="{FF2B5EF4-FFF2-40B4-BE49-F238E27FC236}">
                <a16:creationId xmlns:a16="http://schemas.microsoft.com/office/drawing/2014/main" id="{687ACD00-8C2B-4A19-B852-7D14738261F0}"/>
              </a:ext>
            </a:extLst>
          </p:cNvPr>
          <p:cNvGrpSpPr>
            <a:grpSpLocks/>
          </p:cNvGrpSpPr>
          <p:nvPr/>
        </p:nvGrpSpPr>
        <p:grpSpPr bwMode="auto">
          <a:xfrm>
            <a:off x="881063" y="2935288"/>
            <a:ext cx="6624637" cy="1019175"/>
            <a:chOff x="3035935" y="3020377"/>
            <a:chExt cx="6120130" cy="817245"/>
          </a:xfrm>
        </p:grpSpPr>
        <p:pic>
          <p:nvPicPr>
            <p:cNvPr id="120839" name="Picture 7">
              <a:extLst>
                <a:ext uri="{FF2B5EF4-FFF2-40B4-BE49-F238E27FC236}">
                  <a16:creationId xmlns:a16="http://schemas.microsoft.com/office/drawing/2014/main" id="{48F6D3AD-8032-465F-878B-BA2FE9A8F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89" b="-1025"/>
            <a:stretch>
              <a:fillRect/>
            </a:stretch>
          </p:blipFill>
          <p:spPr bwMode="auto">
            <a:xfrm>
              <a:off x="3035935" y="3020377"/>
              <a:ext cx="6120130" cy="817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40" name="Picture 8">
              <a:extLst>
                <a:ext uri="{FF2B5EF4-FFF2-40B4-BE49-F238E27FC236}">
                  <a16:creationId xmlns:a16="http://schemas.microsoft.com/office/drawing/2014/main" id="{029EB370-2D8A-4348-B11E-783C7150E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547084" y="3301539"/>
              <a:ext cx="164033" cy="4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0842" name="Text Box 10">
            <a:extLst>
              <a:ext uri="{FF2B5EF4-FFF2-40B4-BE49-F238E27FC236}">
                <a16:creationId xmlns:a16="http://schemas.microsoft.com/office/drawing/2014/main" id="{FF347FF6-972D-41B3-87E8-CDB7E21A7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227013"/>
            <a:ext cx="491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lt-LT" b="1"/>
              <a:t>Signal</a:t>
            </a:r>
            <a:r>
              <a:rPr lang="lt-LT" altLang="lt-LT" b="1"/>
              <a:t>ų lygių balansavimo pavyzdys</a:t>
            </a:r>
          </a:p>
        </p:txBody>
      </p:sp>
      <p:sp>
        <p:nvSpPr>
          <p:cNvPr id="120843" name="Rectangle 11">
            <a:extLst>
              <a:ext uri="{FF2B5EF4-FFF2-40B4-BE49-F238E27FC236}">
                <a16:creationId xmlns:a16="http://schemas.microsoft.com/office/drawing/2014/main" id="{6C1DCCE1-E2A2-4B5A-98A4-41F7796A0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146550"/>
            <a:ext cx="78946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lt-LT" altLang="lt-LT" b="1"/>
              <a:t>reikia pastiprinti tiek dB, kiek jų prarandama iki Kauno, t.y. 120 km x 0,2 dB/km </a:t>
            </a:r>
            <a:r>
              <a:rPr lang="en-US" altLang="lt-LT" b="1"/>
              <a:t>= </a:t>
            </a:r>
            <a:r>
              <a:rPr lang="lt-LT" altLang="lt-LT" b="1"/>
              <a:t>24 dB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8" name="TextBox 3"/>
          <p:cNvSpPr txBox="1">
            <a:spLocks noChangeArrowheads="1"/>
          </p:cNvSpPr>
          <p:nvPr/>
        </p:nvSpPr>
        <p:spPr bwMode="auto">
          <a:xfrm>
            <a:off x="1898391" y="0"/>
            <a:ext cx="46169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lt-LT" sz="2800" b="1" dirty="0"/>
              <a:t>Pasyvus optinis tinklas PON </a:t>
            </a:r>
          </a:p>
        </p:txBody>
      </p:sp>
      <p:pic>
        <p:nvPicPr>
          <p:cNvPr id="3850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074" y="1275237"/>
            <a:ext cx="4972112" cy="311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78491-FC46-4F51-B638-D1BFD58B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127" y="915959"/>
            <a:ext cx="3733799" cy="3299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86C73A-E747-4FC3-9FCB-E949025BC2D3}"/>
              </a:ext>
            </a:extLst>
          </p:cNvPr>
          <p:cNvSpPr txBox="1"/>
          <p:nvPr/>
        </p:nvSpPr>
        <p:spPr>
          <a:xfrm>
            <a:off x="1595534" y="5121098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Plačiai naudojamas gyvenvietėse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Slide Number Placeholder 1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9E8C268-0F56-4171-A33F-1170C0328007}" type="slidenum">
              <a:rPr lang="lt-LT" sz="1400"/>
              <a:pPr algn="r" eaLnBrk="0" hangingPunct="0"/>
              <a:t>22</a:t>
            </a:fld>
            <a:endParaRPr lang="lt-LT" sz="1400"/>
          </a:p>
        </p:txBody>
      </p:sp>
      <p:sp>
        <p:nvSpPr>
          <p:cNvPr id="385028" name="TextBox 3"/>
          <p:cNvSpPr txBox="1">
            <a:spLocks noChangeArrowheads="1"/>
          </p:cNvSpPr>
          <p:nvPr/>
        </p:nvSpPr>
        <p:spPr bwMode="auto">
          <a:xfrm>
            <a:off x="1898391" y="0"/>
            <a:ext cx="46169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lt-LT" sz="2800" b="1" dirty="0"/>
              <a:t>Pasyvus optinis tinklas PON </a:t>
            </a:r>
          </a:p>
        </p:txBody>
      </p:sp>
      <p:pic>
        <p:nvPicPr>
          <p:cNvPr id="385030" name="Picture 2" descr="http://opticalengineering.spiedigitallibrary.org/data/Journals/OPTICE/23432/075002_1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7795" y="4199031"/>
            <a:ext cx="2748093" cy="156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B99B8D-F081-459D-BA72-AD6D2329B461}"/>
              </a:ext>
            </a:extLst>
          </p:cNvPr>
          <p:cNvSpPr txBox="1"/>
          <p:nvPr/>
        </p:nvSpPr>
        <p:spPr>
          <a:xfrm>
            <a:off x="521618" y="3504012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b="1" dirty="0"/>
              <a:t>Signalo daliklis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C44169-2E8A-4A5D-A653-EB3230D5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32" y="1058770"/>
            <a:ext cx="2857500" cy="160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3588D9-0D97-4C5F-81D4-9E31C1C5D6AE}"/>
              </a:ext>
            </a:extLst>
          </p:cNvPr>
          <p:cNvSpPr txBox="1"/>
          <p:nvPr/>
        </p:nvSpPr>
        <p:spPr>
          <a:xfrm>
            <a:off x="4572000" y="1340122"/>
            <a:ext cx="4379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Ta pačia gija į vartotojus 1490nm,</a:t>
            </a:r>
          </a:p>
          <a:p>
            <a:r>
              <a:rPr lang="lt-LT" dirty="0"/>
              <a:t>iš vartotojų 1310nm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99917-47FA-4D14-A262-6E4E83223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14" y="2992128"/>
            <a:ext cx="25050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8823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3164" y="136525"/>
            <a:ext cx="7772400" cy="73025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/>
              <a:t>EPON Downstream</a:t>
            </a:r>
          </a:p>
        </p:txBody>
      </p:sp>
      <p:pic>
        <p:nvPicPr>
          <p:cNvPr id="390147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71475" y="1131888"/>
            <a:ext cx="7772400" cy="4247371"/>
          </a:xfrm>
          <a:noFill/>
        </p:spPr>
      </p:pic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3B702-42F3-43B5-8D13-FAF6592856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392C6-AF64-4E7F-B7B5-81437BBD27AC}"/>
              </a:ext>
            </a:extLst>
          </p:cNvPr>
          <p:cNvSpPr txBox="1"/>
          <p:nvPr/>
        </p:nvSpPr>
        <p:spPr>
          <a:xfrm>
            <a:off x="213455" y="5726112"/>
            <a:ext cx="8511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Vartotoją pasiekia visas srautas. Savo paketus atsirenka pagal MAC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74453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/>
              <a:t>EPON Upstream</a:t>
            </a:r>
          </a:p>
        </p:txBody>
      </p:sp>
      <p:pic>
        <p:nvPicPr>
          <p:cNvPr id="391171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 r="2499"/>
          <a:stretch>
            <a:fillRect/>
          </a:stretch>
        </p:blipFill>
        <p:spPr>
          <a:xfrm>
            <a:off x="228600" y="979488"/>
            <a:ext cx="7772400" cy="4459165"/>
          </a:xfrm>
          <a:noFill/>
        </p:spPr>
      </p:pic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CA2A0E-AEA4-4540-9220-BF4621290B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97D00-0670-432D-8A87-DA9A76C9BCDB}"/>
              </a:ext>
            </a:extLst>
          </p:cNvPr>
          <p:cNvSpPr txBox="1"/>
          <p:nvPr/>
        </p:nvSpPr>
        <p:spPr>
          <a:xfrm>
            <a:off x="592769" y="5878512"/>
            <a:ext cx="795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Naudojamas TDM –kiekvienam skiriamas fiksuotas slotas laike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23E32-E208-4E26-A8A0-1EA11370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25</a:t>
            </a:fld>
            <a:endParaRPr lang="lt-LT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E6C14B-B5E7-41CB-8AB3-A01A31DEBA61}"/>
              </a:ext>
            </a:extLst>
          </p:cNvPr>
          <p:cNvSpPr txBox="1"/>
          <p:nvPr/>
        </p:nvSpPr>
        <p:spPr>
          <a:xfrm>
            <a:off x="2192694" y="242595"/>
            <a:ext cx="5184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Signalo</a:t>
            </a:r>
            <a:r>
              <a:rPr lang="en-US" sz="2800" b="1" dirty="0"/>
              <a:t> </a:t>
            </a:r>
            <a:r>
              <a:rPr lang="en-US" sz="2800" b="1" dirty="0" err="1"/>
              <a:t>lygi</a:t>
            </a:r>
            <a:r>
              <a:rPr lang="lt-LT" sz="2800" b="1" dirty="0"/>
              <a:t>ų balansavimas PON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0C024-DEDC-4169-93CA-48DD0E27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315"/>
            <a:ext cx="9144000" cy="59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701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49E186-83AB-44AA-B6F8-BE3C6FB9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188"/>
            <a:ext cx="9144000" cy="59250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23E32-E208-4E26-A8A0-1EA11370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26</a:t>
            </a:fld>
            <a:endParaRPr lang="lt-LT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E6C14B-B5E7-41CB-8AB3-A01A31DEBA61}"/>
              </a:ext>
            </a:extLst>
          </p:cNvPr>
          <p:cNvSpPr txBox="1"/>
          <p:nvPr/>
        </p:nvSpPr>
        <p:spPr>
          <a:xfrm>
            <a:off x="2192694" y="242595"/>
            <a:ext cx="5184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Signalo</a:t>
            </a:r>
            <a:r>
              <a:rPr lang="en-US" sz="2800" b="1" dirty="0"/>
              <a:t> </a:t>
            </a:r>
            <a:r>
              <a:rPr lang="en-US" sz="2800" b="1" dirty="0" err="1"/>
              <a:t>lygi</a:t>
            </a:r>
            <a:r>
              <a:rPr lang="lt-LT" sz="2800" b="1" dirty="0"/>
              <a:t>ų balansavimas PON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159901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27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5918-628F-4AD0-B20F-66019AD618E3}"/>
              </a:ext>
            </a:extLst>
          </p:cNvPr>
          <p:cNvSpPr txBox="1"/>
          <p:nvPr/>
        </p:nvSpPr>
        <p:spPr>
          <a:xfrm>
            <a:off x="3054339" y="289695"/>
            <a:ext cx="324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Shema</a:t>
            </a:r>
            <a:r>
              <a:rPr lang="lt-LT" sz="2800" b="1" dirty="0"/>
              <a:t> skaičiavimui</a:t>
            </a:r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3AEB0A-C3E0-4DC3-9B40-3F05CE65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133475"/>
            <a:ext cx="8782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76409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28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5918-628F-4AD0-B20F-66019AD618E3}"/>
              </a:ext>
            </a:extLst>
          </p:cNvPr>
          <p:cNvSpPr txBox="1"/>
          <p:nvPr/>
        </p:nvSpPr>
        <p:spPr>
          <a:xfrm>
            <a:off x="3054339" y="289695"/>
            <a:ext cx="324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Shema</a:t>
            </a:r>
            <a:r>
              <a:rPr lang="lt-LT" sz="2800" b="1" dirty="0"/>
              <a:t> skaičiavimui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EFD49-4C1A-4706-80A6-CE85BA97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133475"/>
            <a:ext cx="8782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390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20B6A1F-AC61-4940-9028-9ABD770D1CA4}"/>
              </a:ext>
            </a:extLst>
          </p:cNvPr>
          <p:cNvSpPr/>
          <p:nvPr/>
        </p:nvSpPr>
        <p:spPr bwMode="auto">
          <a:xfrm>
            <a:off x="693420" y="4160520"/>
            <a:ext cx="350520" cy="21336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3F28B6-7B1F-4CF3-ACB2-EBA23B74673D}"/>
              </a:ext>
            </a:extLst>
          </p:cNvPr>
          <p:cNvSpPr/>
          <p:nvPr/>
        </p:nvSpPr>
        <p:spPr bwMode="auto">
          <a:xfrm>
            <a:off x="3474720" y="4693920"/>
            <a:ext cx="640080" cy="335727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29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5918-628F-4AD0-B20F-66019AD618E3}"/>
              </a:ext>
            </a:extLst>
          </p:cNvPr>
          <p:cNvSpPr txBox="1"/>
          <p:nvPr/>
        </p:nvSpPr>
        <p:spPr>
          <a:xfrm>
            <a:off x="3054339" y="289695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/>
              <a:t>Atkarpų slopinimas </a:t>
            </a:r>
            <a:r>
              <a:rPr lang="lt-LT" sz="2800" b="1" dirty="0" err="1"/>
              <a:t>dB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EFD49-4C1A-4706-80A6-CE85BA97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133475"/>
            <a:ext cx="8782050" cy="4591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44703-6DE7-4C6D-80DC-3C72BA43313C}"/>
              </a:ext>
            </a:extLst>
          </p:cNvPr>
          <p:cNvSpPr txBox="1"/>
          <p:nvPr/>
        </p:nvSpPr>
        <p:spPr>
          <a:xfrm>
            <a:off x="1562100" y="3644652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1400" b="1" dirty="0"/>
              <a:t>1 km </a:t>
            </a:r>
            <a:r>
              <a:rPr lang="en-US" sz="1400" b="1" dirty="0"/>
              <a:t>= </a:t>
            </a:r>
            <a:r>
              <a:rPr lang="lt-LT" sz="1400" b="1" dirty="0"/>
              <a:t>0,3 </a:t>
            </a:r>
            <a:r>
              <a:rPr lang="lt-LT" sz="1400" b="1" dirty="0" err="1"/>
              <a:t>dB</a:t>
            </a:r>
            <a:endParaRPr lang="lt-LT" sz="1400" b="1" dirty="0"/>
          </a:p>
          <a:p>
            <a:r>
              <a:rPr lang="lt-LT" sz="1400" b="1" dirty="0"/>
              <a:t>Kiekvienos atkarpos galai su įranga </a:t>
            </a:r>
          </a:p>
          <a:p>
            <a:r>
              <a:rPr lang="lt-LT" sz="1400" b="1" dirty="0"/>
              <a:t>Sujungti </a:t>
            </a:r>
            <a:r>
              <a:rPr lang="en-US" sz="1400" b="1" dirty="0"/>
              <a:t>s</a:t>
            </a:r>
            <a:r>
              <a:rPr lang="lt-LT" sz="1400" b="1" dirty="0" err="1"/>
              <a:t>uvirinant</a:t>
            </a:r>
            <a:r>
              <a:rPr lang="lt-LT" sz="1400" b="1" dirty="0"/>
              <a:t> po 0,2</a:t>
            </a:r>
            <a:r>
              <a:rPr lang="en-US" sz="1400" b="1" dirty="0"/>
              <a:t>5</a:t>
            </a:r>
            <a:r>
              <a:rPr lang="lt-LT" sz="1400" b="1" dirty="0"/>
              <a:t> </a:t>
            </a:r>
            <a:r>
              <a:rPr lang="lt-LT" sz="1400" b="1" dirty="0" err="1"/>
              <a:t>dB</a:t>
            </a:r>
            <a:r>
              <a:rPr lang="lt-LT" sz="1400" b="1" dirty="0"/>
              <a:t>, </a:t>
            </a:r>
          </a:p>
          <a:p>
            <a:r>
              <a:rPr lang="lt-LT" sz="1400" b="1" dirty="0"/>
              <a:t>pridėti</a:t>
            </a:r>
            <a:r>
              <a:rPr lang="en-US" sz="1400" b="1" dirty="0"/>
              <a:t> 0,5 dB</a:t>
            </a:r>
            <a:r>
              <a:rPr lang="lt-LT" sz="1400" b="1" dirty="0"/>
              <a:t>:</a:t>
            </a:r>
          </a:p>
          <a:p>
            <a:endParaRPr lang="lt-LT" sz="1400" b="1" dirty="0"/>
          </a:p>
          <a:p>
            <a:r>
              <a:rPr lang="lt-LT" sz="1400" b="1" dirty="0">
                <a:solidFill>
                  <a:srgbClr val="FF0000"/>
                </a:solidFill>
              </a:rPr>
              <a:t>2,</a:t>
            </a:r>
            <a:r>
              <a:rPr lang="en-US" sz="1400" b="1" dirty="0">
                <a:solidFill>
                  <a:srgbClr val="FF0000"/>
                </a:solidFill>
              </a:rPr>
              <a:t>0</a:t>
            </a:r>
            <a:r>
              <a:rPr lang="lt-LT" sz="1400" b="1" dirty="0"/>
              <a:t> km </a:t>
            </a:r>
            <a:r>
              <a:rPr lang="en-US" sz="1400" b="1" dirty="0"/>
              <a:t>   </a:t>
            </a:r>
            <a:r>
              <a:rPr lang="lt-LT" sz="1400" b="1" u="sng" dirty="0"/>
              <a:t>2,</a:t>
            </a:r>
            <a:r>
              <a:rPr lang="en-US" sz="1400" b="1" u="sng" dirty="0"/>
              <a:t>0</a:t>
            </a:r>
            <a:r>
              <a:rPr lang="lt-LT" sz="1400" b="1" u="sng" dirty="0"/>
              <a:t> x 0,3 + 0,5 </a:t>
            </a:r>
            <a:r>
              <a:rPr lang="en-US" sz="1400" b="1" u="sng" dirty="0"/>
              <a:t>= 1.1 dB</a:t>
            </a:r>
            <a:r>
              <a:rPr lang="lt-LT" sz="1400" b="1" u="sng" dirty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1AB85E3-A459-4033-9759-DBA6EA787DD4}"/>
              </a:ext>
            </a:extLst>
          </p:cNvPr>
          <p:cNvSpPr/>
          <p:nvPr/>
        </p:nvSpPr>
        <p:spPr bwMode="auto">
          <a:xfrm>
            <a:off x="937260" y="4373880"/>
            <a:ext cx="2893698" cy="1073683"/>
          </a:xfrm>
          <a:custGeom>
            <a:avLst/>
            <a:gdLst>
              <a:gd name="connsiteX0" fmla="*/ 0 w 2840358"/>
              <a:gd name="connsiteY0" fmla="*/ 0 h 959383"/>
              <a:gd name="connsiteX1" fmla="*/ 708660 w 2840358"/>
              <a:gd name="connsiteY1" fmla="*/ 944880 h 959383"/>
              <a:gd name="connsiteX2" fmla="*/ 2590800 w 2840358"/>
              <a:gd name="connsiteY2" fmla="*/ 571500 h 959383"/>
              <a:gd name="connsiteX3" fmla="*/ 2766060 w 2840358"/>
              <a:gd name="connsiteY3" fmla="*/ 548640 h 95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358" h="959383">
                <a:moveTo>
                  <a:pt x="0" y="0"/>
                </a:moveTo>
                <a:cubicBezTo>
                  <a:pt x="138430" y="424815"/>
                  <a:pt x="276860" y="849630"/>
                  <a:pt x="708660" y="944880"/>
                </a:cubicBezTo>
                <a:cubicBezTo>
                  <a:pt x="1140460" y="1040130"/>
                  <a:pt x="2247900" y="637540"/>
                  <a:pt x="2590800" y="571500"/>
                </a:cubicBezTo>
                <a:cubicBezTo>
                  <a:pt x="2933700" y="505460"/>
                  <a:pt x="2849880" y="527050"/>
                  <a:pt x="2766060" y="54864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4307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AF543ED-D288-4614-9258-F5676DF0A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01625"/>
            <a:ext cx="746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lt-LT" altLang="lt-LT" sz="3600" b="1">
                <a:cs typeface="Times New Roman" panose="02020603050405020304" pitchFamily="18" charset="0"/>
              </a:rPr>
              <a:t>S</a:t>
            </a:r>
            <a:r>
              <a:rPr lang="lt-LT" altLang="lt-LT" sz="3600" b="1"/>
              <a:t>ignalų s</a:t>
            </a:r>
            <a:r>
              <a:rPr lang="lt-LT" altLang="lt-LT" sz="3600" b="1">
                <a:cs typeface="Times New Roman" panose="02020603050405020304" pitchFamily="18" charset="0"/>
              </a:rPr>
              <a:t>lopinimas</a:t>
            </a:r>
            <a:endParaRPr lang="en-US" altLang="lt-LT" sz="3600" b="1">
              <a:solidFill>
                <a:srgbClr val="0070C0"/>
              </a:solidFill>
            </a:endParaRPr>
          </a:p>
        </p:txBody>
      </p:sp>
      <p:grpSp>
        <p:nvGrpSpPr>
          <p:cNvPr id="39939" name="Group 3">
            <a:extLst>
              <a:ext uri="{FF2B5EF4-FFF2-40B4-BE49-F238E27FC236}">
                <a16:creationId xmlns:a16="http://schemas.microsoft.com/office/drawing/2014/main" id="{DA232F4D-0BED-4E63-B6A3-A20A6E20555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200150"/>
            <a:ext cx="7543800" cy="1428750"/>
            <a:chOff x="528" y="756"/>
            <a:chExt cx="4752" cy="900"/>
          </a:xfrm>
        </p:grpSpPr>
        <p:sp>
          <p:nvSpPr>
            <p:cNvPr id="39945" name="Line 4">
              <a:extLst>
                <a:ext uri="{FF2B5EF4-FFF2-40B4-BE49-F238E27FC236}">
                  <a16:creationId xmlns:a16="http://schemas.microsoft.com/office/drawing/2014/main" id="{AEA9FF96-D89B-455A-8D04-85F52416C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224"/>
              <a:ext cx="47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39946" name="Rectangle 5">
              <a:extLst>
                <a:ext uri="{FF2B5EF4-FFF2-40B4-BE49-F238E27FC236}">
                  <a16:creationId xmlns:a16="http://schemas.microsoft.com/office/drawing/2014/main" id="{2BF51590-70E1-4D45-AB80-AFF3A4B7A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756"/>
              <a:ext cx="396" cy="4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lt-LT" altLang="lt-LT"/>
            </a:p>
          </p:txBody>
        </p:sp>
        <p:sp>
          <p:nvSpPr>
            <p:cNvPr id="39947" name="Rectangle 6">
              <a:extLst>
                <a:ext uri="{FF2B5EF4-FFF2-40B4-BE49-F238E27FC236}">
                  <a16:creationId xmlns:a16="http://schemas.microsoft.com/office/drawing/2014/main" id="{B777A7E5-C4B1-4587-9947-7E606E730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972"/>
              <a:ext cx="396" cy="2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lt-LT" altLang="lt-LT"/>
            </a:p>
          </p:txBody>
        </p:sp>
        <p:sp>
          <p:nvSpPr>
            <p:cNvPr id="39948" name="Line 7">
              <a:extLst>
                <a:ext uri="{FF2B5EF4-FFF2-40B4-BE49-F238E27FC236}">
                  <a16:creationId xmlns:a16="http://schemas.microsoft.com/office/drawing/2014/main" id="{2D35C50D-39F4-4374-9B53-A9B1246394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212"/>
              <a:ext cx="0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39949" name="Line 8">
              <a:extLst>
                <a:ext uri="{FF2B5EF4-FFF2-40B4-BE49-F238E27FC236}">
                  <a16:creationId xmlns:a16="http://schemas.microsoft.com/office/drawing/2014/main" id="{B7D2200A-C934-423F-ACBB-ADA209811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4" y="1224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39950" name="Line 9">
              <a:extLst>
                <a:ext uri="{FF2B5EF4-FFF2-40B4-BE49-F238E27FC236}">
                  <a16:creationId xmlns:a16="http://schemas.microsoft.com/office/drawing/2014/main" id="{A674C00F-5809-426B-993C-141FF91C0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8" y="1488"/>
              <a:ext cx="9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39951" name="Line 10">
              <a:extLst>
                <a:ext uri="{FF2B5EF4-FFF2-40B4-BE49-F238E27FC236}">
                  <a16:creationId xmlns:a16="http://schemas.microsoft.com/office/drawing/2014/main" id="{C7939505-AD7D-463B-85F1-D60BB8D3C8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488"/>
              <a:ext cx="9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lt-LT"/>
            </a:p>
          </p:txBody>
        </p:sp>
        <p:sp>
          <p:nvSpPr>
            <p:cNvPr id="39952" name="Text Box 11">
              <a:extLst>
                <a:ext uri="{FF2B5EF4-FFF2-40B4-BE49-F238E27FC236}">
                  <a16:creationId xmlns:a16="http://schemas.microsoft.com/office/drawing/2014/main" id="{F0C5B4C9-AC1F-4AF5-88E8-1FC12EA13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0" y="1266"/>
              <a:ext cx="11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lt-LT" altLang="lt-LT" sz="2800" b="1"/>
                <a:t>Atstumas l</a:t>
              </a:r>
              <a:endParaRPr lang="en-GB" altLang="lt-LT" sz="2800" b="1"/>
            </a:p>
          </p:txBody>
        </p:sp>
      </p:grpSp>
      <p:sp>
        <p:nvSpPr>
          <p:cNvPr id="39940" name="Rectangle 12">
            <a:extLst>
              <a:ext uri="{FF2B5EF4-FFF2-40B4-BE49-F238E27FC236}">
                <a16:creationId xmlns:a16="http://schemas.microsoft.com/office/drawing/2014/main" id="{38DC3AA9-5357-4447-8916-4A50574BB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67013"/>
            <a:ext cx="80962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2800" b="1"/>
              <a:t>Egzistuoja visose terpėse</a:t>
            </a:r>
          </a:p>
          <a:p>
            <a:r>
              <a:rPr lang="lt-LT" altLang="lt-LT" sz="2800" b="1"/>
              <a:t>Priklauso nuo terpės savybių ir atstumo</a:t>
            </a:r>
            <a:endParaRPr lang="en-US" altLang="lt-LT" sz="2800" b="1"/>
          </a:p>
          <a:p>
            <a:endParaRPr lang="lt-LT" altLang="lt-LT" sz="2800" b="1"/>
          </a:p>
          <a:p>
            <a:r>
              <a:rPr lang="en-US" altLang="lt-LT" sz="2800" b="1">
                <a:cs typeface="Times New Roman" panose="02020603050405020304" pitchFamily="18" charset="0"/>
              </a:rPr>
              <a:t>S</a:t>
            </a:r>
            <a:r>
              <a:rPr lang="lt-LT" altLang="lt-LT" sz="2800" b="1">
                <a:cs typeface="Times New Roman" panose="02020603050405020304" pitchFamily="18" charset="0"/>
              </a:rPr>
              <a:t>lopinimas</a:t>
            </a:r>
            <a:r>
              <a:rPr lang="en-US" altLang="lt-LT" sz="2800" b="1">
                <a:cs typeface="Times New Roman" panose="02020603050405020304" pitchFamily="18" charset="0"/>
              </a:rPr>
              <a:t> m</a:t>
            </a:r>
            <a:r>
              <a:rPr lang="lt-LT" altLang="lt-LT" sz="2800" b="1">
                <a:cs typeface="Times New Roman" panose="02020603050405020304" pitchFamily="18" charset="0"/>
              </a:rPr>
              <a:t>atuojamas decibelais dB</a:t>
            </a:r>
            <a:endParaRPr lang="en-US" altLang="lt-LT" sz="2800" b="1"/>
          </a:p>
        </p:txBody>
      </p:sp>
      <p:sp>
        <p:nvSpPr>
          <p:cNvPr id="39941" name="Rectangle 13">
            <a:extLst>
              <a:ext uri="{FF2B5EF4-FFF2-40B4-BE49-F238E27FC236}">
                <a16:creationId xmlns:a16="http://schemas.microsoft.com/office/drawing/2014/main" id="{14C796F3-A9AD-4817-8773-58DFB99AF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4776788"/>
            <a:ext cx="76390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2800" b="1">
                <a:cs typeface="Times New Roman" panose="02020603050405020304" pitchFamily="18" charset="0"/>
              </a:rPr>
              <a:t>Galiai</a:t>
            </a:r>
            <a:r>
              <a:rPr lang="lt-LT" altLang="lt-LT" sz="2800" b="1"/>
              <a:t> P</a:t>
            </a:r>
            <a:r>
              <a:rPr lang="lt-LT" altLang="lt-LT" sz="2800" b="1">
                <a:solidFill>
                  <a:srgbClr val="FF0000"/>
                </a:solidFill>
              </a:rPr>
              <a:t>:  </a:t>
            </a:r>
            <a:r>
              <a:rPr lang="lt-LT" altLang="lt-LT" sz="28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lt-LT" altLang="lt-LT" sz="2800" b="1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lt-LT" altLang="lt-LT" sz="2800" b="1" baseline="-30000">
                <a:solidFill>
                  <a:srgbClr val="FF0000"/>
                </a:solidFill>
                <a:cs typeface="Times New Roman" panose="02020603050405020304" pitchFamily="18" charset="0"/>
              </a:rPr>
              <a:t>p</a:t>
            </a:r>
            <a:r>
              <a:rPr lang="en-US" altLang="lt-LT" sz="2800" b="1">
                <a:solidFill>
                  <a:srgbClr val="FF0000"/>
                </a:solidFill>
                <a:cs typeface="Times New Roman" panose="02020603050405020304" pitchFamily="18" charset="0"/>
              </a:rPr>
              <a:t>=</a:t>
            </a:r>
            <a:r>
              <a:rPr lang="lt-LT" altLang="lt-LT" sz="2800" b="1">
                <a:solidFill>
                  <a:srgbClr val="FF0000"/>
                </a:solidFill>
                <a:cs typeface="Times New Roman" panose="02020603050405020304" pitchFamily="18" charset="0"/>
              </a:rPr>
              <a:t>10 lg(</a:t>
            </a:r>
            <a:r>
              <a:rPr lang="lt-LT" altLang="lt-LT" sz="2800" b="1" baseline="30000">
                <a:solidFill>
                  <a:srgbClr val="FF0000"/>
                </a:solidFill>
                <a:cs typeface="Times New Roman" panose="02020603050405020304" pitchFamily="18" charset="0"/>
              </a:rPr>
              <a:t>Pįj</a:t>
            </a:r>
            <a:r>
              <a:rPr lang="lt-LT" altLang="lt-LT" sz="2800" b="1">
                <a:solidFill>
                  <a:srgbClr val="FF0000"/>
                </a:solidFill>
                <a:cs typeface="Times New Roman" panose="02020603050405020304" pitchFamily="18" charset="0"/>
              </a:rPr>
              <a:t>/</a:t>
            </a:r>
            <a:r>
              <a:rPr lang="lt-LT" altLang="lt-LT" sz="2800" b="1" baseline="-30000">
                <a:solidFill>
                  <a:srgbClr val="FF0000"/>
                </a:solidFill>
                <a:cs typeface="Times New Roman" panose="02020603050405020304" pitchFamily="18" charset="0"/>
              </a:rPr>
              <a:t>Piš</a:t>
            </a:r>
            <a:r>
              <a:rPr lang="lt-LT" altLang="lt-LT" sz="2800" b="1">
                <a:solidFill>
                  <a:srgbClr val="FF0000"/>
                </a:solidFill>
                <a:cs typeface="Times New Roman" panose="02020603050405020304" pitchFamily="18" charset="0"/>
              </a:rPr>
              <a:t>) </a:t>
            </a:r>
            <a:endParaRPr lang="en-US" altLang="lt-LT" sz="2800" b="1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endParaRPr lang="en-US" altLang="lt-LT" sz="2800" b="1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r>
              <a:rPr lang="lt-LT" altLang="lt-LT" sz="2800" b="1"/>
              <a:t>Įtampai U: (</a:t>
            </a:r>
            <a:r>
              <a:rPr lang="lt-LT" altLang="lt-LT" sz="2800" b="1">
                <a:cs typeface="Times New Roman" panose="02020603050405020304" pitchFamily="18" charset="0"/>
              </a:rPr>
              <a:t>P</a:t>
            </a:r>
            <a:r>
              <a:rPr lang="en-US" altLang="lt-LT" sz="2800" b="1">
                <a:cs typeface="Times New Roman" panose="02020603050405020304" pitchFamily="18" charset="0"/>
              </a:rPr>
              <a:t>=</a:t>
            </a:r>
            <a:r>
              <a:rPr lang="lt-LT" altLang="lt-LT" sz="2800" b="1">
                <a:cs typeface="Times New Roman" panose="02020603050405020304" pitchFamily="18" charset="0"/>
              </a:rPr>
              <a:t>UI</a:t>
            </a:r>
            <a:r>
              <a:rPr lang="en-US" altLang="lt-LT" sz="2800" b="1">
                <a:cs typeface="Times New Roman" panose="02020603050405020304" pitchFamily="18" charset="0"/>
              </a:rPr>
              <a:t>=U</a:t>
            </a:r>
            <a:r>
              <a:rPr lang="en-US" altLang="lt-LT" sz="2800" b="1" baseline="30000">
                <a:cs typeface="Times New Roman" panose="02020603050405020304" pitchFamily="18" charset="0"/>
              </a:rPr>
              <a:t>2</a:t>
            </a:r>
            <a:r>
              <a:rPr lang="en-US" altLang="lt-LT" sz="2800" b="1">
                <a:cs typeface="Times New Roman" panose="02020603050405020304" pitchFamily="18" charset="0"/>
              </a:rPr>
              <a:t>/R)</a:t>
            </a:r>
            <a:r>
              <a:rPr lang="lt-LT" altLang="lt-LT" sz="2800" b="1"/>
              <a:t>) </a:t>
            </a:r>
            <a:r>
              <a:rPr lang="en-US" altLang="lt-LT" sz="2800" b="1"/>
              <a:t>=</a:t>
            </a:r>
            <a:r>
              <a:rPr lang="lt-LT" altLang="lt-LT" sz="2800" b="1"/>
              <a:t>&gt;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A</a:t>
            </a:r>
            <a:r>
              <a:rPr lang="lt-LT" altLang="lt-LT" sz="2800" b="1" baseline="-30000">
                <a:solidFill>
                  <a:schemeClr val="accent2"/>
                </a:solidFill>
                <a:cs typeface="Times New Roman" panose="02020603050405020304" pitchFamily="18" charset="0"/>
              </a:rPr>
              <a:t>u</a:t>
            </a:r>
            <a:r>
              <a:rPr lang="en-US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=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20 lg(</a:t>
            </a:r>
            <a:r>
              <a:rPr lang="lt-LT" altLang="lt-LT" sz="2800" b="1" baseline="30000">
                <a:solidFill>
                  <a:schemeClr val="accent2"/>
                </a:solidFill>
                <a:cs typeface="Times New Roman" panose="02020603050405020304" pitchFamily="18" charset="0"/>
              </a:rPr>
              <a:t>Uįj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/</a:t>
            </a:r>
            <a:r>
              <a:rPr lang="lt-LT" altLang="lt-LT" sz="2800" b="1" baseline="-30000">
                <a:solidFill>
                  <a:schemeClr val="accent2"/>
                </a:solidFill>
                <a:cs typeface="Times New Roman" panose="02020603050405020304" pitchFamily="18" charset="0"/>
              </a:rPr>
              <a:t>Uiš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)</a:t>
            </a:r>
            <a:r>
              <a:rPr lang="lt-LT" altLang="lt-LT" sz="2800" b="1">
                <a:cs typeface="Times New Roman" panose="02020603050405020304" pitchFamily="18" charset="0"/>
              </a:rPr>
              <a:t>   </a:t>
            </a:r>
            <a:endParaRPr lang="en-US" altLang="lt-LT" sz="2800"/>
          </a:p>
        </p:txBody>
      </p:sp>
      <p:sp>
        <p:nvSpPr>
          <p:cNvPr id="39942" name="Slide Number Placeholder 1">
            <a:extLst>
              <a:ext uri="{FF2B5EF4-FFF2-40B4-BE49-F238E27FC236}">
                <a16:creationId xmlns:a16="http://schemas.microsoft.com/office/drawing/2014/main" id="{DD2ED428-1E4E-4B9B-9754-0CB4A68B53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371F3329-B79B-48DA-956D-59C98EA030E4}" type="slidenum">
              <a:rPr lang="en-GB" altLang="lt-LT" sz="1400"/>
              <a:pPr/>
              <a:t>3</a:t>
            </a:fld>
            <a:endParaRPr lang="en-GB" altLang="lt-LT" sz="1400"/>
          </a:p>
        </p:txBody>
      </p:sp>
      <p:sp>
        <p:nvSpPr>
          <p:cNvPr id="39943" name="TextBox 1">
            <a:extLst>
              <a:ext uri="{FF2B5EF4-FFF2-40B4-BE49-F238E27FC236}">
                <a16:creationId xmlns:a16="http://schemas.microsoft.com/office/drawing/2014/main" id="{E32A6C43-2733-433F-B10D-E4ADE663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969963"/>
            <a:ext cx="733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/>
              <a:t>Pij</a:t>
            </a:r>
          </a:p>
        </p:txBody>
      </p:sp>
      <p:sp>
        <p:nvSpPr>
          <p:cNvPr id="39944" name="TextBox 15">
            <a:extLst>
              <a:ext uri="{FF2B5EF4-FFF2-40B4-BE49-F238E27FC236}">
                <a16:creationId xmlns:a16="http://schemas.microsoft.com/office/drawing/2014/main" id="{658585E3-3855-4BAA-BDB3-E048CECA4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1238" y="1203325"/>
            <a:ext cx="733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/>
              <a:t>Piš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686B6-AF3A-401A-B85B-5476E895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30</a:t>
            </a:fld>
            <a:endParaRPr lang="lt-L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DACD9-55E8-43B0-97CB-16FF987A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2" y="877078"/>
            <a:ext cx="8515681" cy="4835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07FDC-C8A0-46A9-B787-05260223225E}"/>
              </a:ext>
            </a:extLst>
          </p:cNvPr>
          <p:cNvSpPr txBox="1"/>
          <p:nvPr/>
        </p:nvSpPr>
        <p:spPr>
          <a:xfrm>
            <a:off x="2858490" y="120772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Dalikliai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5750488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A6F11-F0DC-4AE9-88CA-D50E0A63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31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1342E-A4BC-4B13-B654-0D98711C866F}"/>
              </a:ext>
            </a:extLst>
          </p:cNvPr>
          <p:cNvSpPr txBox="1"/>
          <p:nvPr/>
        </p:nvSpPr>
        <p:spPr>
          <a:xfrm>
            <a:off x="2289323" y="0"/>
            <a:ext cx="4168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/>
              <a:t>Pradedame nuo šakų galų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5E652-25D0-436A-8865-C35FA888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D2B2D8-1373-4FC7-8981-F2D4D71E4526}"/>
              </a:ext>
            </a:extLst>
          </p:cNvPr>
          <p:cNvSpPr/>
          <p:nvPr/>
        </p:nvSpPr>
        <p:spPr bwMode="auto">
          <a:xfrm>
            <a:off x="144780" y="3619500"/>
            <a:ext cx="1501140" cy="149352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06B893-1603-4FAC-9AA0-A2AAC748F273}"/>
              </a:ext>
            </a:extLst>
          </p:cNvPr>
          <p:cNvSpPr/>
          <p:nvPr/>
        </p:nvSpPr>
        <p:spPr bwMode="auto">
          <a:xfrm>
            <a:off x="144780" y="2994660"/>
            <a:ext cx="998220" cy="51054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92945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A6F11-F0DC-4AE9-88CA-D50E0A63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32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1342E-A4BC-4B13-B654-0D98711C866F}"/>
              </a:ext>
            </a:extLst>
          </p:cNvPr>
          <p:cNvSpPr txBox="1"/>
          <p:nvPr/>
        </p:nvSpPr>
        <p:spPr>
          <a:xfrm>
            <a:off x="364096" y="213360"/>
            <a:ext cx="8779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Parenkame</a:t>
            </a:r>
            <a:r>
              <a:rPr lang="en-US" sz="2800" b="1" dirty="0"/>
              <a:t> SP7 </a:t>
            </a:r>
            <a:r>
              <a:rPr lang="en-US" sz="2800" b="1" dirty="0" err="1"/>
              <a:t>dalikl</a:t>
            </a:r>
            <a:r>
              <a:rPr lang="lt-LT" sz="2800" b="1" dirty="0"/>
              <a:t>į pagal slopinimo šakose skirtumą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041ED-EB72-4790-B270-FA354A7D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0DC442-BA7B-4438-B745-317FD6127796}"/>
              </a:ext>
            </a:extLst>
          </p:cNvPr>
          <p:cNvSpPr/>
          <p:nvPr/>
        </p:nvSpPr>
        <p:spPr bwMode="auto">
          <a:xfrm>
            <a:off x="144780" y="3619500"/>
            <a:ext cx="1501140" cy="149352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0B276F-0384-4178-B1AE-7F399077E107}"/>
              </a:ext>
            </a:extLst>
          </p:cNvPr>
          <p:cNvSpPr/>
          <p:nvPr/>
        </p:nvSpPr>
        <p:spPr bwMode="auto">
          <a:xfrm>
            <a:off x="144780" y="2994660"/>
            <a:ext cx="998220" cy="51054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6927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33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5918-628F-4AD0-B20F-66019AD618E3}"/>
              </a:ext>
            </a:extLst>
          </p:cNvPr>
          <p:cNvSpPr txBox="1"/>
          <p:nvPr/>
        </p:nvSpPr>
        <p:spPr>
          <a:xfrm>
            <a:off x="259321" y="251595"/>
            <a:ext cx="8779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Parenkame</a:t>
            </a:r>
            <a:r>
              <a:rPr lang="en-US" sz="2800" b="1" dirty="0"/>
              <a:t> SP7 </a:t>
            </a:r>
            <a:r>
              <a:rPr lang="en-US" sz="2800" b="1" dirty="0" err="1"/>
              <a:t>dalikl</a:t>
            </a:r>
            <a:r>
              <a:rPr lang="lt-LT" sz="2800" b="1" dirty="0"/>
              <a:t>į pagal slopinimo šakose skirtumą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29D9-9D3D-448A-9708-52B9F4D3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FCD8C7-E175-4E65-B3FC-ACB9E7720734}"/>
              </a:ext>
            </a:extLst>
          </p:cNvPr>
          <p:cNvSpPr/>
          <p:nvPr/>
        </p:nvSpPr>
        <p:spPr bwMode="auto">
          <a:xfrm>
            <a:off x="144780" y="3619500"/>
            <a:ext cx="1501140" cy="149352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20F22A-FB8D-4140-87DE-F0EAA823B616}"/>
              </a:ext>
            </a:extLst>
          </p:cNvPr>
          <p:cNvSpPr/>
          <p:nvPr/>
        </p:nvSpPr>
        <p:spPr bwMode="auto">
          <a:xfrm>
            <a:off x="144780" y="2994660"/>
            <a:ext cx="998220" cy="51054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DB2B7-E2AA-4CE2-9B6D-FD68CDD60148}"/>
              </a:ext>
            </a:extLst>
          </p:cNvPr>
          <p:cNvSpPr/>
          <p:nvPr/>
        </p:nvSpPr>
        <p:spPr bwMode="auto">
          <a:xfrm>
            <a:off x="1760220" y="4229100"/>
            <a:ext cx="1013460" cy="3124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01793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34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5918-628F-4AD0-B20F-66019AD618E3}"/>
              </a:ext>
            </a:extLst>
          </p:cNvPr>
          <p:cNvSpPr txBox="1"/>
          <p:nvPr/>
        </p:nvSpPr>
        <p:spPr>
          <a:xfrm>
            <a:off x="2144893" y="289695"/>
            <a:ext cx="4854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/>
              <a:t>Pridedame daliklio slopinimus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C4A5E-C3FE-41F7-8E85-6688D77F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C22AA3-CD51-4C36-B840-7A667122887C}"/>
              </a:ext>
            </a:extLst>
          </p:cNvPr>
          <p:cNvSpPr/>
          <p:nvPr/>
        </p:nvSpPr>
        <p:spPr bwMode="auto">
          <a:xfrm>
            <a:off x="1760220" y="4229100"/>
            <a:ext cx="1013460" cy="3124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A8900A-38CD-4D7C-9B9D-5AF8CCF3382B}"/>
              </a:ext>
            </a:extLst>
          </p:cNvPr>
          <p:cNvSpPr/>
          <p:nvPr/>
        </p:nvSpPr>
        <p:spPr bwMode="auto">
          <a:xfrm>
            <a:off x="144780" y="3124200"/>
            <a:ext cx="1706880" cy="198882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435854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BC41F4-D3FF-4896-B957-BCF52510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AA358C-908A-42D3-9A8D-2D2AB322BD72}"/>
              </a:ext>
            </a:extLst>
          </p:cNvPr>
          <p:cNvSpPr/>
          <p:nvPr/>
        </p:nvSpPr>
        <p:spPr bwMode="auto">
          <a:xfrm>
            <a:off x="1775460" y="4103370"/>
            <a:ext cx="1013460" cy="3124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A6F11-F0DC-4AE9-88CA-D50E0A63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35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1342E-A4BC-4B13-B654-0D98711C866F}"/>
              </a:ext>
            </a:extLst>
          </p:cNvPr>
          <p:cNvSpPr txBox="1"/>
          <p:nvPr/>
        </p:nvSpPr>
        <p:spPr>
          <a:xfrm>
            <a:off x="364096" y="213360"/>
            <a:ext cx="8779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Parenkame</a:t>
            </a:r>
            <a:r>
              <a:rPr lang="en-US" sz="2800" b="1" dirty="0"/>
              <a:t> SP6 </a:t>
            </a:r>
            <a:r>
              <a:rPr lang="en-US" sz="2800" b="1" dirty="0" err="1"/>
              <a:t>dalikl</a:t>
            </a:r>
            <a:r>
              <a:rPr lang="lt-LT" sz="2800" b="1" dirty="0"/>
              <a:t>į pagal slopinimo šakose skirtumą</a:t>
            </a:r>
            <a:endParaRPr lang="en-US" sz="28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33D887-7835-45D3-A847-A5112FD02B1C}"/>
              </a:ext>
            </a:extLst>
          </p:cNvPr>
          <p:cNvSpPr/>
          <p:nvPr/>
        </p:nvSpPr>
        <p:spPr bwMode="auto">
          <a:xfrm>
            <a:off x="144780" y="2316480"/>
            <a:ext cx="1805940" cy="279654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AB76BB-4A61-4D2F-B9C8-07EBFB7CEF07}"/>
              </a:ext>
            </a:extLst>
          </p:cNvPr>
          <p:cNvSpPr/>
          <p:nvPr/>
        </p:nvSpPr>
        <p:spPr bwMode="auto">
          <a:xfrm>
            <a:off x="1990725" y="2773680"/>
            <a:ext cx="798195" cy="65532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86780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36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5918-628F-4AD0-B20F-66019AD618E3}"/>
              </a:ext>
            </a:extLst>
          </p:cNvPr>
          <p:cNvSpPr txBox="1"/>
          <p:nvPr/>
        </p:nvSpPr>
        <p:spPr>
          <a:xfrm>
            <a:off x="2144893" y="289695"/>
            <a:ext cx="5613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/>
              <a:t>Pridedame </a:t>
            </a:r>
            <a:r>
              <a:rPr lang="en-US" sz="2800" b="1" dirty="0"/>
              <a:t>SP6 </a:t>
            </a:r>
            <a:r>
              <a:rPr lang="lt-LT" sz="2800" b="1" dirty="0"/>
              <a:t>daliklio slopinimus</a:t>
            </a: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67F78-7E21-44AE-B2DF-739EFBD6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9BBF60-D132-4E74-936B-227A8626CE42}"/>
              </a:ext>
            </a:extLst>
          </p:cNvPr>
          <p:cNvSpPr/>
          <p:nvPr/>
        </p:nvSpPr>
        <p:spPr bwMode="auto">
          <a:xfrm>
            <a:off x="1905000" y="4145280"/>
            <a:ext cx="1013460" cy="3124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DC5750-B363-4836-9112-3B26C6B49041}"/>
              </a:ext>
            </a:extLst>
          </p:cNvPr>
          <p:cNvSpPr/>
          <p:nvPr/>
        </p:nvSpPr>
        <p:spPr bwMode="auto">
          <a:xfrm>
            <a:off x="144780" y="2385060"/>
            <a:ext cx="2583180" cy="272796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55742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FF0C87B-CEC0-4657-8E5A-CEA6EC58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37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5918-628F-4AD0-B20F-66019AD618E3}"/>
              </a:ext>
            </a:extLst>
          </p:cNvPr>
          <p:cNvSpPr txBox="1"/>
          <p:nvPr/>
        </p:nvSpPr>
        <p:spPr>
          <a:xfrm>
            <a:off x="259321" y="251595"/>
            <a:ext cx="8779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Parenkame</a:t>
            </a:r>
            <a:r>
              <a:rPr lang="en-US" sz="2800" b="1" dirty="0"/>
              <a:t> SP5 </a:t>
            </a:r>
            <a:r>
              <a:rPr lang="en-US" sz="2800" b="1" dirty="0" err="1"/>
              <a:t>dalikl</a:t>
            </a:r>
            <a:r>
              <a:rPr lang="lt-LT" sz="2800" b="1" dirty="0"/>
              <a:t>į pagal slopinimo šakose skirtumą</a:t>
            </a: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CE73A-C8F9-4D2F-B590-4225B86F054D}"/>
              </a:ext>
            </a:extLst>
          </p:cNvPr>
          <p:cNvSpPr/>
          <p:nvPr/>
        </p:nvSpPr>
        <p:spPr bwMode="auto">
          <a:xfrm>
            <a:off x="1905000" y="4145280"/>
            <a:ext cx="1013460" cy="3124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E83AA4-5B16-4F56-B042-F7DE79AC6DB8}"/>
              </a:ext>
            </a:extLst>
          </p:cNvPr>
          <p:cNvSpPr/>
          <p:nvPr/>
        </p:nvSpPr>
        <p:spPr bwMode="auto">
          <a:xfrm>
            <a:off x="144780" y="2065020"/>
            <a:ext cx="3048000" cy="304800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BA475-9F6D-4FBD-82D1-A5F5FB306D1B}"/>
              </a:ext>
            </a:extLst>
          </p:cNvPr>
          <p:cNvSpPr txBox="1"/>
          <p:nvPr/>
        </p:nvSpPr>
        <p:spPr>
          <a:xfrm>
            <a:off x="2042162" y="3429000"/>
            <a:ext cx="439673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Iki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SP5 </a:t>
            </a:r>
            <a:r>
              <a:rPr lang="en-US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daliklio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M8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=6.65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0.65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7.3 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M7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=6.65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0.65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7.3 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M6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=7.0 + 6.5 = 7.65 dB</a:t>
            </a:r>
          </a:p>
          <a:p>
            <a:pPr marR="0" algn="l" rtl="0"/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M5=1.25 dB</a:t>
            </a:r>
            <a:endParaRPr lang="lt-LT" sz="2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FED53B-96A3-429E-AADD-71DB3C02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933440"/>
            <a:ext cx="2171700" cy="5619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7FF7FF-0E42-4299-8C9F-57410DAABBC9}"/>
              </a:ext>
            </a:extLst>
          </p:cNvPr>
          <p:cNvSpPr/>
          <p:nvPr/>
        </p:nvSpPr>
        <p:spPr bwMode="auto">
          <a:xfrm>
            <a:off x="801033" y="1548571"/>
            <a:ext cx="719857" cy="516449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55619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26534-A103-4FA9-8253-753B1F3C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38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5918-628F-4AD0-B20F-66019AD618E3}"/>
              </a:ext>
            </a:extLst>
          </p:cNvPr>
          <p:cNvSpPr txBox="1"/>
          <p:nvPr/>
        </p:nvSpPr>
        <p:spPr>
          <a:xfrm>
            <a:off x="2144893" y="289695"/>
            <a:ext cx="554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/>
              <a:t>Pridedame </a:t>
            </a:r>
            <a:r>
              <a:rPr lang="en-US" sz="2800" b="1" dirty="0"/>
              <a:t>SP5 </a:t>
            </a:r>
            <a:r>
              <a:rPr lang="lt-LT" sz="2800" b="1" dirty="0"/>
              <a:t>daliklio slopinimus</a:t>
            </a:r>
            <a:endParaRPr lang="en-US" sz="28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BBF60-D132-4E74-936B-227A8626CE42}"/>
              </a:ext>
            </a:extLst>
          </p:cNvPr>
          <p:cNvSpPr/>
          <p:nvPr/>
        </p:nvSpPr>
        <p:spPr bwMode="auto">
          <a:xfrm>
            <a:off x="1905000" y="4145280"/>
            <a:ext cx="1013460" cy="3124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DC5750-B363-4836-9112-3B26C6B49041}"/>
              </a:ext>
            </a:extLst>
          </p:cNvPr>
          <p:cNvSpPr/>
          <p:nvPr/>
        </p:nvSpPr>
        <p:spPr bwMode="auto">
          <a:xfrm>
            <a:off x="144780" y="1714500"/>
            <a:ext cx="3093720" cy="339852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6C9CF-5F1F-4D0D-B325-724F58C0607B}"/>
              </a:ext>
            </a:extLst>
          </p:cNvPr>
          <p:cNvSpPr txBox="1"/>
          <p:nvPr/>
        </p:nvSpPr>
        <p:spPr>
          <a:xfrm>
            <a:off x="2042162" y="3429000"/>
            <a:ext cx="439673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Po SP5 </a:t>
            </a:r>
            <a:r>
              <a:rPr lang="en-US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daliklio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M8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=7.3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+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1.2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8.5 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M7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=7.3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+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1.2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8.5 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M6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=7.65 + 1.2 = 8.85 dB</a:t>
            </a:r>
          </a:p>
          <a:p>
            <a:pPr marR="0" algn="l" rtl="0"/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M5=1.25 + 7.8 = 9.05 dB</a:t>
            </a:r>
            <a:endParaRPr lang="lt-LT" sz="2100" dirty="0"/>
          </a:p>
        </p:txBody>
      </p:sp>
    </p:spTree>
    <p:extLst>
      <p:ext uri="{BB962C8B-B14F-4D97-AF65-F5344CB8AC3E}">
        <p14:creationId xmlns:p14="http://schemas.microsoft.com/office/powerpoint/2010/main" val="2341418281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39</a:t>
            </a:fld>
            <a:endParaRPr lang="lt-L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74C0F-9605-411F-9946-51FC4247C204}"/>
              </a:ext>
            </a:extLst>
          </p:cNvPr>
          <p:cNvSpPr txBox="1"/>
          <p:nvPr/>
        </p:nvSpPr>
        <p:spPr>
          <a:xfrm>
            <a:off x="737859" y="289695"/>
            <a:ext cx="6272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Skai</a:t>
            </a:r>
            <a:r>
              <a:rPr lang="lt-LT" sz="2800" b="1" dirty="0" err="1"/>
              <a:t>čiuojame</a:t>
            </a:r>
            <a:r>
              <a:rPr lang="lt-LT" sz="2800" b="1" dirty="0"/>
              <a:t> slopinimą iki SP</a:t>
            </a:r>
            <a:r>
              <a:rPr lang="en-US" sz="2800" b="1" dirty="0"/>
              <a:t>3</a:t>
            </a:r>
            <a:r>
              <a:rPr lang="lt-LT" sz="2800" b="1" dirty="0"/>
              <a:t> daliklio</a:t>
            </a: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CAE6F-12DA-4105-B6F4-7D93D74B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494AA1-0984-4BE9-9C05-E82C2BD21F13}"/>
              </a:ext>
            </a:extLst>
          </p:cNvPr>
          <p:cNvSpPr txBox="1"/>
          <p:nvPr/>
        </p:nvSpPr>
        <p:spPr>
          <a:xfrm>
            <a:off x="2042162" y="3429000"/>
            <a:ext cx="43967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2100" dirty="0" err="1">
                <a:solidFill>
                  <a:srgbClr val="000000"/>
                </a:solidFill>
                <a:latin typeface="Calibri" panose="020F0502020204030204" pitchFamily="34" charset="0"/>
              </a:rPr>
              <a:t>Iki</a:t>
            </a: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SP3 </a:t>
            </a:r>
            <a:r>
              <a:rPr lang="en-US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daliklio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M8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8.5 + 0.65= 9.15 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M7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8.5 + 0.65= 9.15 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M6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8.85 + 0.65 = 9.5 dB</a:t>
            </a:r>
          </a:p>
          <a:p>
            <a:pPr marR="0" algn="l" rtl="0"/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M5= 9.05 + 0.65 = 9.7 dB</a:t>
            </a:r>
          </a:p>
          <a:p>
            <a:pPr marR="0" algn="l" rtl="0"/>
            <a:endParaRPr lang="en-US" sz="2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M4=</a:t>
            </a:r>
            <a:r>
              <a:rPr lang="en-US" sz="21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0.8+3.3</a:t>
            </a: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= 4.1 + 0.95 = 5.05 dB</a:t>
            </a:r>
          </a:p>
          <a:p>
            <a:pPr marR="0" algn="l" rtl="0"/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M3=</a:t>
            </a:r>
            <a:r>
              <a:rPr lang="en-US" sz="21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0.5+3.9</a:t>
            </a: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=4.4 + 0.95 = 5.35 dB</a:t>
            </a:r>
            <a:endParaRPr lang="lt-LT" sz="2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6393DF-7A81-40B9-AC12-49E40C6B2E54}"/>
              </a:ext>
            </a:extLst>
          </p:cNvPr>
          <p:cNvSpPr/>
          <p:nvPr/>
        </p:nvSpPr>
        <p:spPr bwMode="auto">
          <a:xfrm>
            <a:off x="144780" y="899160"/>
            <a:ext cx="3291840" cy="421386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580B31-AA21-441F-AFA6-B8064B836238}"/>
              </a:ext>
            </a:extLst>
          </p:cNvPr>
          <p:cNvSpPr/>
          <p:nvPr/>
        </p:nvSpPr>
        <p:spPr bwMode="auto">
          <a:xfrm>
            <a:off x="3476625" y="1699260"/>
            <a:ext cx="1674495" cy="1399655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C5D93-CFB8-4249-8068-C70DB337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87" y="3098915"/>
            <a:ext cx="2305050" cy="561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A4618-2413-4D22-B305-4EB03715FAA7}"/>
              </a:ext>
            </a:extLst>
          </p:cNvPr>
          <p:cNvSpPr txBox="1"/>
          <p:nvPr/>
        </p:nvSpPr>
        <p:spPr>
          <a:xfrm>
            <a:off x="3567423" y="2325987"/>
            <a:ext cx="746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55/45</a:t>
            </a:r>
          </a:p>
        </p:txBody>
      </p:sp>
    </p:spTree>
    <p:extLst>
      <p:ext uri="{BB962C8B-B14F-4D97-AF65-F5344CB8AC3E}">
        <p14:creationId xmlns:p14="http://schemas.microsoft.com/office/powerpoint/2010/main" val="210339554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546ED9A-DCE2-47BA-855F-92F2187F9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01625"/>
            <a:ext cx="746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3600" b="1">
                <a:cs typeface="Times New Roman" panose="02020603050405020304" pitchFamily="18" charset="0"/>
              </a:rPr>
              <a:t>S</a:t>
            </a:r>
            <a:r>
              <a:rPr lang="lt-LT" altLang="lt-LT" sz="3600" b="1"/>
              <a:t>ignalų s</a:t>
            </a:r>
            <a:r>
              <a:rPr lang="lt-LT" altLang="lt-LT" sz="3600" b="1">
                <a:cs typeface="Times New Roman" panose="02020603050405020304" pitchFamily="18" charset="0"/>
              </a:rPr>
              <a:t>lopinimas</a:t>
            </a:r>
            <a:r>
              <a:rPr lang="en-US" altLang="lt-LT" sz="3600" b="1"/>
              <a:t> </a:t>
            </a:r>
          </a:p>
        </p:txBody>
      </p:sp>
      <p:sp>
        <p:nvSpPr>
          <p:cNvPr id="40963" name="Rectangle 13">
            <a:extLst>
              <a:ext uri="{FF2B5EF4-FFF2-40B4-BE49-F238E27FC236}">
                <a16:creationId xmlns:a16="http://schemas.microsoft.com/office/drawing/2014/main" id="{0F5BFA38-E05A-4654-A95E-44780590E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081088"/>
            <a:ext cx="6724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2800" b="1">
                <a:cs typeface="Times New Roman" panose="02020603050405020304" pitchFamily="18" charset="0"/>
              </a:rPr>
              <a:t>Galiai</a:t>
            </a:r>
            <a:r>
              <a:rPr lang="lt-LT" altLang="lt-LT" sz="2800" b="1"/>
              <a:t> P:  </a:t>
            </a:r>
            <a:r>
              <a:rPr lang="lt-LT" altLang="lt-LT" sz="2800">
                <a:cs typeface="Times New Roman" panose="02020603050405020304" pitchFamily="18" charset="0"/>
              </a:rPr>
              <a:t> 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A</a:t>
            </a:r>
            <a:r>
              <a:rPr lang="lt-LT" altLang="lt-LT" sz="2800" b="1" baseline="-30000">
                <a:solidFill>
                  <a:schemeClr val="accent2"/>
                </a:solidFill>
                <a:cs typeface="Times New Roman" panose="02020603050405020304" pitchFamily="18" charset="0"/>
              </a:rPr>
              <a:t>p</a:t>
            </a:r>
            <a:r>
              <a:rPr lang="en-US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=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10 lg(</a:t>
            </a:r>
            <a:r>
              <a:rPr lang="lt-LT" altLang="lt-LT" sz="2800" b="1" baseline="30000">
                <a:solidFill>
                  <a:schemeClr val="accent2"/>
                </a:solidFill>
                <a:cs typeface="Times New Roman" panose="02020603050405020304" pitchFamily="18" charset="0"/>
              </a:rPr>
              <a:t>Pįj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/</a:t>
            </a:r>
            <a:r>
              <a:rPr lang="lt-LT" altLang="lt-LT" sz="2800" b="1" baseline="-30000">
                <a:solidFill>
                  <a:schemeClr val="accent2"/>
                </a:solidFill>
                <a:cs typeface="Times New Roman" panose="02020603050405020304" pitchFamily="18" charset="0"/>
              </a:rPr>
              <a:t>Piš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) </a:t>
            </a:r>
            <a:endParaRPr lang="en-US" altLang="lt-LT" sz="2800" b="1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endParaRPr lang="en-US" altLang="lt-LT" sz="2800" b="1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A928B70-A476-4818-8C2E-AE76F24D9673}"/>
              </a:ext>
            </a:extLst>
          </p:cNvPr>
          <p:cNvGraphicFramePr>
            <a:graphicFrameLocks noGrp="1"/>
          </p:cNvGraphicFramePr>
          <p:nvPr/>
        </p:nvGraphicFramePr>
        <p:xfrm>
          <a:off x="955675" y="3829050"/>
          <a:ext cx="2873375" cy="2133600"/>
        </p:xfrm>
        <a:graphic>
          <a:graphicData uri="http://schemas.openxmlformats.org/drawingml/2006/table">
            <a:tbl>
              <a:tblPr/>
              <a:tblGrid>
                <a:gridCol w="1518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Ap</a:t>
                      </a:r>
                      <a:r>
                        <a:rPr lang="en-US" sz="2800" b="1">
                          <a:latin typeface="Times New Roman"/>
                          <a:ea typeface="Times New Roman"/>
                        </a:rPr>
                        <a:t>, dB</a:t>
                      </a:r>
                      <a:endParaRPr lang="lt-LT" sz="2800" b="1"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k=?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0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lt-LT" sz="2800" b="1"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10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800" b="1"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20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lt-LT" sz="2800" b="1"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30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lt-LT" sz="2800" b="1" dirty="0"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984" name="Rectangle 1">
            <a:extLst>
              <a:ext uri="{FF2B5EF4-FFF2-40B4-BE49-F238E27FC236}">
                <a16:creationId xmlns:a16="http://schemas.microsoft.com/office/drawing/2014/main" id="{F68E4BB6-E9CC-4098-A6C7-86CDF715C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7913"/>
            <a:ext cx="92503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2800" b="1">
                <a:cs typeface="Times New Roman" panose="02020603050405020304" pitchFamily="18" charset="0"/>
              </a:rPr>
              <a:t>Koks ryšis tarp slopinimo kartais (k=(Pįj/Piš) ir decibelais?</a:t>
            </a:r>
            <a:endParaRPr lang="lt-LT" altLang="lt-LT" sz="2800" b="1"/>
          </a:p>
        </p:txBody>
      </p:sp>
      <p:sp>
        <p:nvSpPr>
          <p:cNvPr id="40985" name="Slide Number Placeholder 1">
            <a:extLst>
              <a:ext uri="{FF2B5EF4-FFF2-40B4-BE49-F238E27FC236}">
                <a16:creationId xmlns:a16="http://schemas.microsoft.com/office/drawing/2014/main" id="{AAD1E87A-E01F-48B9-93BE-8E33D51BA9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B131BD81-01EB-4DC2-8F9B-BBE85D29C746}" type="slidenum">
              <a:rPr lang="en-GB" altLang="lt-LT" sz="1400"/>
              <a:pPr/>
              <a:t>4</a:t>
            </a:fld>
            <a:endParaRPr lang="en-GB" altLang="lt-LT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E44DAC-4F54-4FF2-8D97-ACEDCFA8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5510F-B922-45E6-AE22-0BDF0A27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40</a:t>
            </a:fld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5918-628F-4AD0-B20F-66019AD618E3}"/>
              </a:ext>
            </a:extLst>
          </p:cNvPr>
          <p:cNvSpPr txBox="1"/>
          <p:nvPr/>
        </p:nvSpPr>
        <p:spPr>
          <a:xfrm>
            <a:off x="2144893" y="289695"/>
            <a:ext cx="554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/>
              <a:t>Pridedame </a:t>
            </a:r>
            <a:r>
              <a:rPr lang="en-US" sz="2800" b="1" dirty="0"/>
              <a:t>SP3 </a:t>
            </a:r>
            <a:r>
              <a:rPr lang="lt-LT" sz="2800" b="1" dirty="0"/>
              <a:t>daliklio slopinimus</a:t>
            </a:r>
            <a:endParaRPr lang="en-US" sz="28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9BBF60-D132-4E74-936B-227A8626CE42}"/>
              </a:ext>
            </a:extLst>
          </p:cNvPr>
          <p:cNvSpPr/>
          <p:nvPr/>
        </p:nvSpPr>
        <p:spPr bwMode="auto">
          <a:xfrm>
            <a:off x="1905000" y="4145280"/>
            <a:ext cx="1013460" cy="3124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DC5750-B363-4836-9112-3B26C6B49041}"/>
              </a:ext>
            </a:extLst>
          </p:cNvPr>
          <p:cNvSpPr/>
          <p:nvPr/>
        </p:nvSpPr>
        <p:spPr bwMode="auto">
          <a:xfrm>
            <a:off x="144780" y="1219200"/>
            <a:ext cx="4274820" cy="389382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FDAD7-8B79-446E-8D23-60E9F85F86F6}"/>
              </a:ext>
            </a:extLst>
          </p:cNvPr>
          <p:cNvSpPr txBox="1"/>
          <p:nvPr/>
        </p:nvSpPr>
        <p:spPr>
          <a:xfrm>
            <a:off x="2042162" y="3429000"/>
            <a:ext cx="43967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sz="2100" dirty="0" err="1">
                <a:solidFill>
                  <a:srgbClr val="000000"/>
                </a:solidFill>
                <a:latin typeface="Calibri" panose="020F0502020204030204" pitchFamily="34" charset="0"/>
              </a:rPr>
              <a:t>Iki</a:t>
            </a: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SP3 </a:t>
            </a:r>
            <a:r>
              <a:rPr lang="en-US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daliklio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M8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9.15 + 1.6 = 10.75 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M7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9.15 + 1.6 = 10.75 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M6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9.5 + 1.6 = 11.1 dB</a:t>
            </a:r>
          </a:p>
          <a:p>
            <a:pPr marR="0" algn="l" rtl="0"/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M5= 9.7 + 1.6 = 11.3 dB</a:t>
            </a:r>
          </a:p>
          <a:p>
            <a:pPr marR="0" algn="l" rtl="0"/>
            <a:endParaRPr lang="en-US" sz="2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M4= 4.1 + 0.95 = 11.55 dB</a:t>
            </a:r>
          </a:p>
          <a:p>
            <a:pPr marR="0" algn="l" rtl="0"/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M3= 4.4 + 0.95 = 11.85 dB</a:t>
            </a:r>
            <a:endParaRPr lang="lt-LT" sz="2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F57EE-B0BE-4017-9A4F-573869A75AD5}"/>
              </a:ext>
            </a:extLst>
          </p:cNvPr>
          <p:cNvSpPr txBox="1"/>
          <p:nvPr/>
        </p:nvSpPr>
        <p:spPr>
          <a:xfrm>
            <a:off x="3567423" y="2325987"/>
            <a:ext cx="746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55/45</a:t>
            </a:r>
          </a:p>
        </p:txBody>
      </p:sp>
    </p:spTree>
    <p:extLst>
      <p:ext uri="{BB962C8B-B14F-4D97-AF65-F5344CB8AC3E}">
        <p14:creationId xmlns:p14="http://schemas.microsoft.com/office/powerpoint/2010/main" val="4201135202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2C03D3-C2C7-4C73-8A4B-55C12A72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41</a:t>
            </a:fld>
            <a:endParaRPr lang="lt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0820F-40C2-422D-A969-F569A43766E1}"/>
              </a:ext>
            </a:extLst>
          </p:cNvPr>
          <p:cNvSpPr txBox="1"/>
          <p:nvPr/>
        </p:nvSpPr>
        <p:spPr>
          <a:xfrm>
            <a:off x="3325022" y="179457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b="1" dirty="0"/>
              <a:t>Rezultatas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736B8-AEFD-4683-8A61-6A67A7F9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143000"/>
            <a:ext cx="893445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35F9C-B2FF-4717-B43F-6785ADE6AC8C}"/>
              </a:ext>
            </a:extLst>
          </p:cNvPr>
          <p:cNvSpPr txBox="1"/>
          <p:nvPr/>
        </p:nvSpPr>
        <p:spPr>
          <a:xfrm>
            <a:off x="2042162" y="3429000"/>
            <a:ext cx="43967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M8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13.15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M7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13.15 </a:t>
            </a:r>
            <a:r>
              <a:rPr lang="lt-LT" sz="21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dB</a:t>
            </a:r>
            <a:endParaRPr lang="lt-LT" sz="21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0" algn="l" rtl="0"/>
            <a:r>
              <a:rPr lang="lt-LT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M6</a:t>
            </a:r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 13.5 dB</a:t>
            </a:r>
          </a:p>
          <a:p>
            <a:pPr marR="0" algn="l" rtl="0"/>
            <a:r>
              <a:rPr lang="en-US" sz="2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M5= 13.7 dB</a:t>
            </a:r>
          </a:p>
          <a:p>
            <a:pPr marR="0" algn="l" rtl="0"/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M4= 13.95 dB</a:t>
            </a:r>
          </a:p>
          <a:p>
            <a:pPr marR="0" algn="l" rtl="0"/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M3= 14.25 dB</a:t>
            </a:r>
          </a:p>
          <a:p>
            <a:pPr marR="0" algn="l" rtl="0"/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M2= </a:t>
            </a:r>
            <a:r>
              <a:rPr lang="en-US" sz="2100" dirty="0">
                <a:solidFill>
                  <a:srgbClr val="FF0000"/>
                </a:solidFill>
                <a:latin typeface="Calibri" panose="020F0502020204030204" pitchFamily="34" charset="0"/>
              </a:rPr>
              <a:t>12.95 dB</a:t>
            </a:r>
          </a:p>
          <a:p>
            <a:pPr marR="0" algn="l" rtl="0"/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</a:rPr>
              <a:t>M1= </a:t>
            </a:r>
            <a:r>
              <a:rPr lang="en-US" sz="2100" dirty="0">
                <a:solidFill>
                  <a:srgbClr val="FF0000"/>
                </a:solidFill>
                <a:latin typeface="Calibri" panose="020F0502020204030204" pitchFamily="34" charset="0"/>
              </a:rPr>
              <a:t>15.8 dB</a:t>
            </a:r>
            <a:endParaRPr lang="lt-LT" sz="21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64C984-9624-441F-932E-332975152BB6}"/>
              </a:ext>
            </a:extLst>
          </p:cNvPr>
          <p:cNvSpPr/>
          <p:nvPr/>
        </p:nvSpPr>
        <p:spPr bwMode="auto">
          <a:xfrm>
            <a:off x="144780" y="1219200"/>
            <a:ext cx="8648700" cy="3893820"/>
          </a:xfrm>
          <a:prstGeom prst="roundRect">
            <a:avLst/>
          </a:prstGeom>
          <a:solidFill>
            <a:srgbClr val="FFFF00">
              <a:alpha val="1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2643C-1EEC-4B48-BF41-4E2E54B823E4}"/>
              </a:ext>
            </a:extLst>
          </p:cNvPr>
          <p:cNvSpPr txBox="1"/>
          <p:nvPr/>
        </p:nvSpPr>
        <p:spPr>
          <a:xfrm>
            <a:off x="3567423" y="2325987"/>
            <a:ext cx="746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55/45</a:t>
            </a:r>
          </a:p>
        </p:txBody>
      </p:sp>
    </p:spTree>
    <p:extLst>
      <p:ext uri="{BB962C8B-B14F-4D97-AF65-F5344CB8AC3E}">
        <p14:creationId xmlns:p14="http://schemas.microsoft.com/office/powerpoint/2010/main" val="3630152681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034CA7-7062-4DCE-AC09-FC292AFF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4B8821-595D-4FC1-9542-23E9578EB3C3}" type="slidenum">
              <a:rPr lang="lt-LT" smtClean="0"/>
              <a:pPr>
                <a:defRPr/>
              </a:pPr>
              <a:t>42</a:t>
            </a:fld>
            <a:endParaRPr lang="lt-L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2BF038-BE08-40A2-A6E1-8E6E10A0B03B}"/>
              </a:ext>
            </a:extLst>
          </p:cNvPr>
          <p:cNvSpPr/>
          <p:nvPr/>
        </p:nvSpPr>
        <p:spPr>
          <a:xfrm>
            <a:off x="1290138" y="2960923"/>
            <a:ext cx="6383158" cy="655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36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Pateikiamumas</a:t>
            </a:r>
            <a:r>
              <a:rPr lang="en-US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patikimumas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406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7E7C6-484C-4659-9DBF-27544AB53B8F}"/>
              </a:ext>
            </a:extLst>
          </p:cNvPr>
          <p:cNvSpPr/>
          <p:nvPr/>
        </p:nvSpPr>
        <p:spPr>
          <a:xfrm>
            <a:off x="1343667" y="144586"/>
            <a:ext cx="5574796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Paslaugų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pateikiamumas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patikimumas</a:t>
            </a:r>
            <a:endParaRPr lang="en-US" sz="18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E409A-E59D-4B50-9B31-A105B3CD1908}"/>
              </a:ext>
            </a:extLst>
          </p:cNvPr>
          <p:cNvSpPr/>
          <p:nvPr/>
        </p:nvSpPr>
        <p:spPr>
          <a:xfrm>
            <a:off x="761079" y="1138491"/>
            <a:ext cx="7248618" cy="4725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prstClr val="black"/>
                </a:solidFill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Paslaugos</a:t>
            </a:r>
            <a:r>
              <a:rPr lang="en-US" sz="2000" b="1" dirty="0">
                <a:solidFill>
                  <a:prstClr val="black"/>
                </a:solidFill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pateikiamumas</a:t>
            </a:r>
            <a:r>
              <a:rPr lang="en-US" sz="2000" b="1" dirty="0">
                <a:solidFill>
                  <a:prstClr val="black"/>
                </a:solidFill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procentais nusako kiek laiko duotame laiko intervale paslauga veikė be sutrikimų</a:t>
            </a: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lt-LT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Tai vartotojui svarbus parametras paprastai nurodomas sutartyje (SLA – Service Level Agreement)</a:t>
            </a: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lt-LT" sz="1600" b="1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lt-LT" sz="2000" b="1" dirty="0">
                <a:solidFill>
                  <a:prstClr val="black"/>
                </a:solidFill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Paslaugos patikimumas </a:t>
            </a:r>
            <a:r>
              <a:rPr lang="lt-LT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– tikimybė kad paslauga veiks be sutrikimų tam tikrą laikotarpį. </a:t>
            </a: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lt-LT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Vertinamas vidutiniu laiku tarp gedimų (</a:t>
            </a:r>
            <a:r>
              <a:rPr lang="en-US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MTBF </a:t>
            </a:r>
            <a:r>
              <a:rPr lang="lt-LT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Mean Time Between Failure)</a:t>
            </a:r>
            <a:r>
              <a:rPr lang="lt-LT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lt-LT" sz="1600" b="1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lt-LT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arba sutrikimų skaičiumi duotame laiko intervale (Failure Rate</a:t>
            </a:r>
            <a:r>
              <a:rPr lang="en-US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FR</a:t>
            </a:r>
            <a:r>
              <a:rPr lang="lt-LT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lt-LT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Tai paslaugos teikėjui svarbus parametras kuris apsprendžia kokį pateikiamumą galima įsipareigoti sutartyje su vartotoju.</a:t>
            </a: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lt-LT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Nustatant pateikiamumo reikšmę dar svarbu įvertinti vidutinę gedimo šalinimo </a:t>
            </a: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lt-LT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trukmę  (</a:t>
            </a:r>
            <a:r>
              <a:rPr lang="en-US" sz="16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MTTR - Mean Time to Repair)</a:t>
            </a:r>
            <a:endParaRPr lang="en-US" sz="1400" b="1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30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9038E-1101-4B79-BF36-53C398B75588}"/>
              </a:ext>
            </a:extLst>
          </p:cNvPr>
          <p:cNvSpPr/>
          <p:nvPr/>
        </p:nvSpPr>
        <p:spPr>
          <a:xfrm>
            <a:off x="579528" y="2684876"/>
            <a:ext cx="7835654" cy="1655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P(t) – </a:t>
            </a:r>
            <a:r>
              <a:rPr lang="en-US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pateikiamumas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laikotarp</a:t>
            </a:r>
            <a:r>
              <a:rPr lang="lt-LT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į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lt-LT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lt-LT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 - </a:t>
            </a:r>
            <a:r>
              <a:rPr lang="en-US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veikimo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laikas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(Uptime)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lt-LT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 – </a:t>
            </a:r>
            <a:r>
              <a:rPr lang="en-US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prastov</a:t>
            </a:r>
            <a:r>
              <a:rPr lang="lt-LT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ų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laikas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(Downtime).</a:t>
            </a:r>
            <a:endParaRPr lang="lt-LT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t-LT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r>
              <a:rPr lang="lt-LT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baseline="-25000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lt-LT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 =t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25AC6-55EA-4D05-AE65-80A44988A75F}"/>
              </a:ext>
            </a:extLst>
          </p:cNvPr>
          <p:cNvSpPr txBox="1"/>
          <p:nvPr/>
        </p:nvSpPr>
        <p:spPr>
          <a:xfrm>
            <a:off x="1853550" y="5840131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Paskaičiuokim...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101F3B-6E4C-41A2-9903-9967C32A341B}"/>
              </a:ext>
            </a:extLst>
          </p:cNvPr>
          <p:cNvGrpSpPr/>
          <p:nvPr/>
        </p:nvGrpSpPr>
        <p:grpSpPr>
          <a:xfrm>
            <a:off x="2708279" y="1199304"/>
            <a:ext cx="1969267" cy="717366"/>
            <a:chOff x="3710568" y="1177639"/>
            <a:chExt cx="2625691" cy="9564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7BB60CF-1EFA-4CF7-9EEC-FE43FB1317CE}"/>
                </a:ext>
              </a:extLst>
            </p:cNvPr>
            <p:cNvSpPr txBox="1"/>
            <p:nvPr/>
          </p:nvSpPr>
          <p:spPr>
            <a:xfrm>
              <a:off x="3710568" y="1346970"/>
              <a:ext cx="1139628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P</a:t>
              </a:r>
              <a:r>
                <a:rPr lang="lt-LT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(</a:t>
              </a:r>
              <a:r>
                <a:rPr lang="en-US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t</a:t>
              </a:r>
              <a:r>
                <a:rPr lang="lt-LT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)</a:t>
              </a:r>
              <a:r>
                <a:rPr lang="en-US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=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5994BAF-8E1D-419B-8889-BE1C9144E50D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4850196" y="1654747"/>
              <a:ext cx="125264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7A70CA-CCC2-4F67-9A62-95019E2EA895}"/>
                </a:ext>
              </a:extLst>
            </p:cNvPr>
            <p:cNvSpPr txBox="1"/>
            <p:nvPr/>
          </p:nvSpPr>
          <p:spPr>
            <a:xfrm>
              <a:off x="4891503" y="1177639"/>
              <a:ext cx="816891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lt-LT" sz="20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0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US" sz="2000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EFB037-8F2F-49E4-9EF0-02CEB7AB9F2C}"/>
                </a:ext>
              </a:extLst>
            </p:cNvPr>
            <p:cNvSpPr txBox="1"/>
            <p:nvPr/>
          </p:nvSpPr>
          <p:spPr>
            <a:xfrm>
              <a:off x="4487034" y="1600647"/>
              <a:ext cx="184922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lt-LT" sz="20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0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2000" b="1" baseline="-25000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+</a:t>
              </a:r>
              <a:r>
                <a:rPr lang="en-US" sz="20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 D</a:t>
              </a:r>
              <a:r>
                <a:rPr lang="lt-LT" sz="20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000" b="1" dirty="0">
                  <a:solidFill>
                    <a:prstClr val="black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t </a:t>
              </a:r>
              <a:endParaRPr lang="en-US" sz="2000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2F1DED-2524-496A-AD98-CD18BB9CE451}"/>
              </a:ext>
            </a:extLst>
          </p:cNvPr>
          <p:cNvSpPr txBox="1"/>
          <p:nvPr/>
        </p:nvSpPr>
        <p:spPr>
          <a:xfrm>
            <a:off x="4572561" y="1384010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(1)</a:t>
            </a:r>
            <a:endParaRPr lang="en-US" sz="14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A7360-45A5-4B01-9D56-597D98CAFB1E}"/>
              </a:ext>
            </a:extLst>
          </p:cNvPr>
          <p:cNvSpPr/>
          <p:nvPr/>
        </p:nvSpPr>
        <p:spPr>
          <a:xfrm>
            <a:off x="579528" y="4711503"/>
            <a:ext cx="7248618" cy="1058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Duomenų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perdavimo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sutartyje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numatytas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98%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paslaugos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pateikiamumas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per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mėnesį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Rugsėjo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mėnesį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paslauga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neveikė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tris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kartus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po 5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valandas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buvo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pažeistos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sutarties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sąlygos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20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8C64A-8A5B-4F54-80C0-1F5610C077DC}"/>
              </a:ext>
            </a:extLst>
          </p:cNvPr>
          <p:cNvSpPr/>
          <p:nvPr/>
        </p:nvSpPr>
        <p:spPr>
          <a:xfrm>
            <a:off x="2208291" y="282673"/>
            <a:ext cx="3477234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Paslaugų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pateikiamumas</a:t>
            </a:r>
            <a:endParaRPr lang="en-US" sz="18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64C13E-4F22-4EBB-8939-A98BF436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1938020"/>
            <a:ext cx="22860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71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7E7C6-484C-4659-9DBF-27544AB53B8F}"/>
              </a:ext>
            </a:extLst>
          </p:cNvPr>
          <p:cNvSpPr/>
          <p:nvPr/>
        </p:nvSpPr>
        <p:spPr>
          <a:xfrm>
            <a:off x="2347059" y="218226"/>
            <a:ext cx="3477234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Paslaugų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pateikiamumas</a:t>
            </a:r>
            <a:endParaRPr lang="en-US" sz="18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E409A-E59D-4B50-9B31-A105B3CD1908}"/>
              </a:ext>
            </a:extLst>
          </p:cNvPr>
          <p:cNvSpPr/>
          <p:nvPr/>
        </p:nvSpPr>
        <p:spPr>
          <a:xfrm>
            <a:off x="461367" y="1063483"/>
            <a:ext cx="7248618" cy="1058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Duomenų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perdavimo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sutartyje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numatytas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98%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paslaugos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pateikiamumas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per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mėnesį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Rugsėjo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mėnesį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paslauga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neveikė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tris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kartus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po 5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valandas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buvo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pažeistos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sutarties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sąlygos</a:t>
            </a:r>
            <a:r>
              <a:rPr lang="en-US" sz="2000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20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AEC9C-BC91-47F1-B54F-12F1A93AF3E2}"/>
              </a:ext>
            </a:extLst>
          </p:cNvPr>
          <p:cNvSpPr txBox="1"/>
          <p:nvPr/>
        </p:nvSpPr>
        <p:spPr>
          <a:xfrm>
            <a:off x="562871" y="2862604"/>
            <a:ext cx="7720383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prstClr val="black"/>
                </a:solidFill>
                <a:cs typeface="Times New Roman" panose="02020603050405020304" pitchFamily="18" charset="0"/>
              </a:rPr>
              <a:t>Kokia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cs typeface="Times New Roman" panose="02020603050405020304" pitchFamily="18" charset="0"/>
              </a:rPr>
              <a:t>maksimali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cs typeface="Times New Roman" panose="02020603050405020304" pitchFamily="18" charset="0"/>
              </a:rPr>
              <a:t>reik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šmė pagal sutarties sąlygas?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 V</a:t>
            </a:r>
            <a:r>
              <a:rPr lang="lt-LT" sz="1800" dirty="0">
                <a:solidFill>
                  <a:prstClr val="black"/>
                </a:solidFill>
                <a:cs typeface="Times New Roman" panose="02020603050405020304" pitchFamily="18" charset="0"/>
              </a:rPr>
              <a:t>alandos </a:t>
            </a: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rugs</a:t>
            </a:r>
            <a:r>
              <a:rPr lang="lt-LT" sz="1800" dirty="0">
                <a:solidFill>
                  <a:prstClr val="black"/>
                </a:solidFill>
                <a:cs typeface="Times New Roman" panose="02020603050405020304" pitchFamily="18" charset="0"/>
              </a:rPr>
              <a:t>ėjo mėnesį (</a:t>
            </a: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t=</a:t>
            </a:r>
            <a:r>
              <a:rPr lang="lt-LT" sz="1800" dirty="0">
                <a:solidFill>
                  <a:prstClr val="black"/>
                </a:solidFill>
                <a:cs typeface="Times New Roman" panose="02020603050405020304" pitchFamily="18" charset="0"/>
              </a:rPr>
              <a:t>U</a:t>
            </a: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P</a:t>
            </a:r>
            <a:r>
              <a:rPr lang="lt-LT" sz="1800" dirty="0">
                <a:solidFill>
                  <a:prstClr val="black"/>
                </a:solidFill>
                <a:cs typeface="Times New Roman" panose="02020603050405020304" pitchFamily="18" charset="0"/>
              </a:rPr>
              <a:t>t+D</a:t>
            </a: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N</a:t>
            </a:r>
            <a:r>
              <a:rPr lang="lt-LT" sz="1800" dirty="0">
                <a:solidFill>
                  <a:prstClr val="black"/>
                </a:solidFill>
                <a:cs typeface="Times New Roman" panose="02020603050405020304" pitchFamily="18" charset="0"/>
              </a:rPr>
              <a:t>t):</a:t>
            </a: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   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lt-LT" sz="1800" b="1" dirty="0">
                <a:solidFill>
                  <a:prstClr val="black"/>
                </a:solidFill>
                <a:cs typeface="Times New Roman" panose="02020603050405020304" pitchFamily="18" charset="0"/>
              </a:rPr>
              <a:t>30 dienų po 24 val </a:t>
            </a:r>
            <a:r>
              <a:rPr lang="en-US" sz="1800" b="1" dirty="0">
                <a:solidFill>
                  <a:prstClr val="black"/>
                </a:solidFill>
                <a:cs typeface="Times New Roman" panose="02020603050405020304" pitchFamily="18" charset="0"/>
              </a:rPr>
              <a:t>= 720 val. </a:t>
            </a:r>
            <a:endParaRPr lang="lt-LT" sz="18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800" dirty="0">
                <a:solidFill>
                  <a:prstClr val="black"/>
                </a:solidFill>
                <a:cs typeface="Times New Roman" panose="02020603050405020304" pitchFamily="18" charset="0"/>
              </a:rPr>
              <a:t>Maksimali neveikimo trukmė D</a:t>
            </a: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N</a:t>
            </a:r>
            <a:r>
              <a:rPr lang="lt-LT" sz="1800" dirty="0">
                <a:solidFill>
                  <a:prstClr val="black"/>
                </a:solidFill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:                                        </a:t>
            </a:r>
            <a:r>
              <a:rPr lang="lt-LT" sz="1800" dirty="0">
                <a:solidFill>
                  <a:prstClr val="black"/>
                </a:solidFill>
                <a:cs typeface="Times New Roman" panose="02020603050405020304" pitchFamily="18" charset="0"/>
              </a:rPr>
              <a:t>720 x 0,02 </a:t>
            </a:r>
            <a:r>
              <a:rPr 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= 14,4 val.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800" b="1" dirty="0">
                <a:solidFill>
                  <a:prstClr val="black"/>
                </a:solidFill>
                <a:cs typeface="Times New Roman" panose="02020603050405020304" pitchFamily="18" charset="0"/>
              </a:rPr>
              <a:t>Pagal sutartį neturi viršyti 14,4 val. per mėnesį</a:t>
            </a:r>
            <a:endParaRPr lang="en-US" sz="18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06D83-0223-45CC-8AB1-B56786235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575" y="2995612"/>
            <a:ext cx="22860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03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9038E-1101-4B79-BF36-53C398B75588}"/>
              </a:ext>
            </a:extLst>
          </p:cNvPr>
          <p:cNvSpPr/>
          <p:nvPr/>
        </p:nvSpPr>
        <p:spPr>
          <a:xfrm>
            <a:off x="195943" y="1073758"/>
            <a:ext cx="8836090" cy="2916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Kaip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parinkti</a:t>
            </a:r>
            <a:r>
              <a:rPr lang="en-US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real</a:t>
            </a:r>
            <a:r>
              <a:rPr lang="lt-LT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ią pateikiamumo reikšmę žinant įrangos patikimumą ir gedimo šalinimo laiką?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t-LT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MTBF -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vidutinis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laikas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tarp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sutrikimų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(Mean Time Between Failure).</a:t>
            </a:r>
            <a:r>
              <a:rPr lang="en-US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MTTR -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vidutinis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gedimo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šalinimo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laikas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(Mean Time to Repair)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Tada per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laikotarp</a:t>
            </a:r>
            <a:r>
              <a:rPr lang="lt-LT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į </a:t>
            </a:r>
            <a:r>
              <a:rPr lang="en-US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vidutinis prastovų laikas</a:t>
            </a:r>
            <a:r>
              <a:rPr lang="en-US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D5D9A-3F4B-4BD5-A75D-BF0B6BD3B412}"/>
              </a:ext>
            </a:extLst>
          </p:cNvPr>
          <p:cNvSpPr/>
          <p:nvPr/>
        </p:nvSpPr>
        <p:spPr>
          <a:xfrm>
            <a:off x="1323849" y="79149"/>
            <a:ext cx="5574796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Paslaugų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pateikiamumas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ir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patikimumas</a:t>
            </a:r>
            <a:endParaRPr lang="en-US" sz="18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642DF4-00A0-4204-A776-DA7C949FBEA6}"/>
              </a:ext>
            </a:extLst>
          </p:cNvPr>
          <p:cNvSpPr txBox="1"/>
          <p:nvPr/>
        </p:nvSpPr>
        <p:spPr>
          <a:xfrm>
            <a:off x="716117" y="5726471"/>
            <a:ext cx="699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dirty="0">
                <a:solidFill>
                  <a:prstClr val="black"/>
                </a:solidFill>
                <a:cs typeface="Times New Roman" panose="02020603050405020304" pitchFamily="18" charset="0"/>
              </a:rPr>
              <a:t>Čia </a:t>
            </a:r>
            <a:r>
              <a:rPr 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MTBF</a:t>
            </a:r>
            <a:r>
              <a:rPr lang="lt-LT" dirty="0">
                <a:solidFill>
                  <a:prstClr val="black"/>
                </a:solidFill>
                <a:cs typeface="Times New Roman" panose="02020603050405020304" pitchFamily="18" charset="0"/>
              </a:rPr>
              <a:t> apima visą paslaugos teikimui skirtą įrangą</a:t>
            </a:r>
            <a:r>
              <a:rPr 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C0B92-B55C-4B39-A5F3-55FF7E1F6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4329112"/>
            <a:ext cx="3810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8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A4301C-D09A-41F5-95F6-4D489C3E39D7}"/>
              </a:ext>
            </a:extLst>
          </p:cNvPr>
          <p:cNvSpPr/>
          <p:nvPr/>
        </p:nvSpPr>
        <p:spPr>
          <a:xfrm>
            <a:off x="2652637" y="167768"/>
            <a:ext cx="2980304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t-LT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Atsargos koeficientas</a:t>
            </a:r>
            <a:endParaRPr lang="en-US" sz="18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502FF-3ED3-47B0-AF94-63FB0D3D095F}"/>
              </a:ext>
            </a:extLst>
          </p:cNvPr>
          <p:cNvSpPr txBox="1"/>
          <p:nvPr/>
        </p:nvSpPr>
        <p:spPr>
          <a:xfrm>
            <a:off x="262436" y="699134"/>
            <a:ext cx="858760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MTBF yra </a:t>
            </a:r>
            <a:r>
              <a:rPr lang="lt-LT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vidutinis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 veikimo laikas be sutrikimų per atskaitos laikotarpį.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Pagal (2) apskaičiuoto prastovų laiko  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DNt</a:t>
            </a:r>
            <a:r>
              <a:rPr lang="lt-LT" sz="2000" b="1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vid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 tikimybė tame laikotarpyje yra 0,5.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Taigi, apskaičiavus pateikiamumą pagal (1) formulę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kas antrą laikotarpį  jo netenkinsime. Realiai tokią tikimybę reikia sumažinti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bent 10 kartų, t.y. iki 0,05. </a:t>
            </a:r>
            <a:r>
              <a:rPr 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10 </a:t>
            </a:r>
            <a:r>
              <a:rPr 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- t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ai ir bus atsargos koeficientas 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k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 .</a:t>
            </a:r>
            <a:endParaRPr 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Jei norime gauti pateikiamumo netenkinimo tikimybę 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p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atskaitos laikotarpiui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B902F9-2399-41FD-9AFD-978135BD82B0}"/>
              </a:ext>
            </a:extLst>
          </p:cNvPr>
          <p:cNvSpPr txBox="1"/>
          <p:nvPr/>
        </p:nvSpPr>
        <p:spPr>
          <a:xfrm>
            <a:off x="403965" y="6124690"/>
            <a:ext cx="5945858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u="sng" dirty="0" err="1">
                <a:solidFill>
                  <a:prstClr val="black"/>
                </a:solidFill>
                <a:cs typeface="Times New Roman" panose="02020603050405020304" pitchFamily="18" charset="0"/>
              </a:rPr>
              <a:t>Pastaba</a:t>
            </a:r>
            <a:r>
              <a:rPr lang="en-US" sz="2000" b="1" u="sng" dirty="0">
                <a:solidFill>
                  <a:prstClr val="black"/>
                </a:solidFill>
                <a:cs typeface="Times New Roman" panose="02020603050405020304" pitchFamily="18" charset="0"/>
              </a:rPr>
              <a:t>: (3) </a:t>
            </a:r>
            <a:r>
              <a:rPr lang="lt-LT" sz="2000" b="1" u="sng" dirty="0">
                <a:solidFill>
                  <a:prstClr val="black"/>
                </a:solidFill>
                <a:cs typeface="Times New Roman" panose="02020603050405020304" pitchFamily="18" charset="0"/>
              </a:rPr>
              <a:t>formulė gali būti taikoma tik kai p&lt;</a:t>
            </a:r>
            <a:r>
              <a:rPr lang="en-US" sz="2000" b="1" u="sng" dirty="0">
                <a:solidFill>
                  <a:prstClr val="black"/>
                </a:solidFill>
                <a:cs typeface="Times New Roman" panose="02020603050405020304" pitchFamily="18" charset="0"/>
              </a:rPr>
              <a:t>=0.1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402C5-7F6F-4566-985C-E72EEB54E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300" y="1484700"/>
            <a:ext cx="1983075" cy="586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E56E33-02B4-4BC0-9B25-37221EE2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3551362"/>
            <a:ext cx="1752600" cy="733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A87AE9-7686-41DF-B715-0B7725E59E40}"/>
              </a:ext>
            </a:extLst>
          </p:cNvPr>
          <p:cNvSpPr txBox="1"/>
          <p:nvPr/>
        </p:nvSpPr>
        <p:spPr>
          <a:xfrm>
            <a:off x="7458075" y="181417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200" b="1" dirty="0"/>
              <a:t>vid</a:t>
            </a:r>
            <a:endParaRPr 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A6983-9612-45C8-8407-643A4DE9BEFA}"/>
              </a:ext>
            </a:extLst>
          </p:cNvPr>
          <p:cNvSpPr txBox="1"/>
          <p:nvPr/>
        </p:nvSpPr>
        <p:spPr>
          <a:xfrm>
            <a:off x="262436" y="4287254"/>
            <a:ext cx="672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000" dirty="0"/>
              <a:t>Tada prastovų laikas su netenkinimo tikimybe </a:t>
            </a:r>
            <a:r>
              <a:rPr lang="lt-LT" sz="2000" b="1" dirty="0"/>
              <a:t>p</a:t>
            </a:r>
            <a:r>
              <a:rPr lang="lt-LT" sz="2000" dirty="0"/>
              <a:t> per laikotarpį </a:t>
            </a:r>
            <a:r>
              <a:rPr lang="lt-LT" sz="2000" b="1" dirty="0"/>
              <a:t>t</a:t>
            </a:r>
            <a:r>
              <a:rPr lang="lt-LT" sz="2000" dirty="0"/>
              <a:t>: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C220E-EB72-4627-9BB7-D5302FC29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89" y="4707812"/>
            <a:ext cx="34671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09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1E9933-49A0-4321-9534-C078FC2C8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24015"/>
              </p:ext>
            </p:extLst>
          </p:nvPr>
        </p:nvGraphicFramePr>
        <p:xfrm>
          <a:off x="699796" y="2581080"/>
          <a:ext cx="7744408" cy="3368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20218">
                  <a:extLst>
                    <a:ext uri="{9D8B030D-6E8A-4147-A177-3AD203B41FA5}">
                      <a16:colId xmlns:a16="http://schemas.microsoft.com/office/drawing/2014/main" val="890526696"/>
                    </a:ext>
                  </a:extLst>
                </a:gridCol>
                <a:gridCol w="3824190">
                  <a:extLst>
                    <a:ext uri="{9D8B030D-6E8A-4147-A177-3AD203B41FA5}">
                      <a16:colId xmlns:a16="http://schemas.microsoft.com/office/drawing/2014/main" val="631932275"/>
                    </a:ext>
                  </a:extLst>
                </a:gridCol>
              </a:tblGrid>
              <a:tr h="47353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lt-LT" sz="2000" u="none" strike="noStrike" dirty="0">
                          <a:effectLst/>
                        </a:rPr>
                        <a:t>MTBF = 4000 valandų, MTTR = 8 valandos,  </a:t>
                      </a:r>
                      <a:endParaRPr lang="lt-LT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29328"/>
                  </a:ext>
                </a:extLst>
              </a:tr>
              <a:tr h="536077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                                   </a:t>
                      </a:r>
                      <a:r>
                        <a:rPr lang="lt-LT" sz="2000" u="none" strike="noStrike" dirty="0">
                          <a:effectLst/>
                        </a:rPr>
                        <a:t>p=0.05, </a:t>
                      </a:r>
                      <a:r>
                        <a:rPr lang="en-US" sz="2000" u="none" strike="noStrike" dirty="0">
                          <a:effectLst/>
                        </a:rPr>
                        <a:t>k =10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22508"/>
                  </a:ext>
                </a:extLst>
              </a:tr>
              <a:tr h="4824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U</a:t>
                      </a:r>
                      <a:r>
                        <a:rPr lang="lt-LT" sz="2000" u="none" strike="noStrike" dirty="0">
                          <a:effectLst/>
                        </a:rPr>
                        <a:t>P</a:t>
                      </a:r>
                      <a:r>
                        <a:rPr lang="en-US" sz="2000" u="none" strike="noStrike" dirty="0">
                          <a:effectLst/>
                        </a:rPr>
                        <a:t>t = 8500 val.  (~ </a:t>
                      </a:r>
                      <a:r>
                        <a:rPr lang="en-US" sz="2000" u="none" strike="noStrike" dirty="0" err="1">
                          <a:effectLst/>
                        </a:rPr>
                        <a:t>metams</a:t>
                      </a:r>
                      <a:r>
                        <a:rPr lang="en-US" sz="2000" u="none" strike="noStrike" dirty="0">
                          <a:effectLst/>
                        </a:rPr>
                        <a:t>)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lt-LT" sz="2000" u="none" strike="noStrike" dirty="0">
                          <a:effectLst/>
                        </a:rPr>
                        <a:t>UPt = 700 val.  (~mėnesiui)</a:t>
                      </a:r>
                      <a:endParaRPr lang="lt-LT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756246164"/>
                  </a:ext>
                </a:extLst>
              </a:tr>
              <a:tr h="9381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D</a:t>
                      </a:r>
                      <a:r>
                        <a:rPr lang="lt-LT" sz="2000" u="none" strike="noStrike" dirty="0">
                          <a:effectLst/>
                        </a:rPr>
                        <a:t>N</a:t>
                      </a:r>
                      <a:r>
                        <a:rPr lang="en-US" sz="2000" u="none" strike="noStrike" dirty="0">
                          <a:effectLst/>
                        </a:rPr>
                        <a:t>t =  10* (8500/4000)*8 = 170 val.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D</a:t>
                      </a:r>
                      <a:r>
                        <a:rPr lang="lt-LT" sz="2000" u="none" strike="noStrike" dirty="0">
                          <a:effectLst/>
                        </a:rPr>
                        <a:t>N</a:t>
                      </a:r>
                      <a:r>
                        <a:rPr lang="en-US" sz="2000" u="none" strike="noStrike" dirty="0">
                          <a:effectLst/>
                        </a:rPr>
                        <a:t>t  =10* (700/4000)*8 =14 val.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359020923"/>
                  </a:ext>
                </a:extLst>
              </a:tr>
              <a:tr h="938135"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2000" u="none" strike="noStrike" dirty="0">
                          <a:effectLst/>
                        </a:rPr>
                        <a:t>P(metams)  = 8500/(8500+170) = 0.98  = 98%</a:t>
                      </a:r>
                      <a:endParaRPr lang="nl-NL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lt-LT" sz="2000" u="none" strike="noStrike" dirty="0">
                          <a:effectLst/>
                        </a:rPr>
                        <a:t>P(mėnesiui) = 700/(700+14) =          0.98  = 98%</a:t>
                      </a:r>
                      <a:endParaRPr lang="lt-LT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31831258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04D1AFC-D96F-458A-9C32-D7983B03713E}"/>
              </a:ext>
            </a:extLst>
          </p:cNvPr>
          <p:cNvSpPr/>
          <p:nvPr/>
        </p:nvSpPr>
        <p:spPr>
          <a:xfrm>
            <a:off x="1669825" y="149107"/>
            <a:ext cx="5109091" cy="7707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Paslaugų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pateikiamum</a:t>
            </a:r>
            <a:r>
              <a:rPr lang="lt-LT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skai</a:t>
            </a:r>
            <a:r>
              <a:rPr lang="lt-LT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čiavim</a:t>
            </a:r>
            <a:r>
              <a:rPr lang="en-US" b="1" dirty="0">
                <a:solidFill>
                  <a:prstClr val="black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endParaRPr lang="lt-LT" b="1" dirty="0">
              <a:solidFill>
                <a:prstClr val="black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00" eaLnBrk="1" fontAlgn="auto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lt-LT" sz="18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8083D-7A28-428B-A3BD-7620AF21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89" y="1231187"/>
            <a:ext cx="34671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31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6326A-1BC5-4816-B2C3-B462E496BA2B}"/>
              </a:ext>
            </a:extLst>
          </p:cNvPr>
          <p:cNvSpPr txBox="1"/>
          <p:nvPr/>
        </p:nvSpPr>
        <p:spPr>
          <a:xfrm>
            <a:off x="478922" y="889843"/>
            <a:ext cx="84559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cs typeface="Times New Roman" panose="02020603050405020304" pitchFamily="18" charset="0"/>
              </a:rPr>
              <a:t>Paslauga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: </a:t>
            </a:r>
            <a:r>
              <a:rPr lang="en-US" sz="2000" b="1" dirty="0" err="1">
                <a:solidFill>
                  <a:prstClr val="black"/>
                </a:solidFill>
                <a:cs typeface="Times New Roman" panose="02020603050405020304" pitchFamily="18" charset="0"/>
              </a:rPr>
              <a:t>duomen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ų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cs typeface="Times New Roman" panose="02020603050405020304" pitchFamily="18" charset="0"/>
              </a:rPr>
              <a:t>perdavimas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tarp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n tinklo mazgų.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solidFill>
                  <a:prstClr val="black"/>
                </a:solidFill>
                <a:cs typeface="Times New Roman" panose="02020603050405020304" pitchFamily="18" charset="0"/>
              </a:rPr>
              <a:t>1. </a:t>
            </a:r>
            <a:r>
              <a:rPr lang="en-US" sz="1800" b="1" u="sng" dirty="0" err="1">
                <a:solidFill>
                  <a:prstClr val="black"/>
                </a:solidFill>
                <a:cs typeface="Times New Roman" panose="02020603050405020304" pitchFamily="18" charset="0"/>
              </a:rPr>
              <a:t>Sujungta</a:t>
            </a:r>
            <a:r>
              <a:rPr lang="en-US" sz="1800" b="1" u="sng" dirty="0">
                <a:solidFill>
                  <a:prstClr val="black"/>
                </a:solidFill>
                <a:cs typeface="Times New Roman" panose="02020603050405020304" pitchFamily="18" charset="0"/>
              </a:rPr>
              <a:t> n</a:t>
            </a:r>
            <a:r>
              <a:rPr lang="lt-LT" sz="1800" b="1" u="sng" dirty="0">
                <a:solidFill>
                  <a:prstClr val="black"/>
                </a:solidFill>
                <a:cs typeface="Times New Roman" panose="02020603050405020304" pitchFamily="18" charset="0"/>
              </a:rPr>
              <a:t>uosekliai </a:t>
            </a:r>
            <a:endParaRPr lang="en-US" sz="1800" b="1" u="sng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Vienos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tinkl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o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atkarpos vidutinis laikas tarp sutrikimų  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,  vidutinis gedimo šalinimo laikas 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MTTR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.</a:t>
            </a:r>
            <a:endParaRPr lang="lt-LT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Vidutinis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paslaugos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teikimo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be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sutrikim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ų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laikas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lt-LT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MTBF</a:t>
            </a:r>
            <a:r>
              <a:rPr lang="en-US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c</a:t>
            </a:r>
            <a:r>
              <a:rPr lang="lt-LT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bus: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	MTBF</a:t>
            </a:r>
            <a:r>
              <a:rPr lang="en-US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c=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MTBF/(n-1)             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(MTTR&lt;&lt;MTBF, čia jo nevertiname)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solidFill>
                  <a:prstClr val="black"/>
                </a:solidFill>
                <a:cs typeface="Times New Roman" panose="02020603050405020304" pitchFamily="18" charset="0"/>
              </a:rPr>
              <a:t>2. </a:t>
            </a:r>
            <a:r>
              <a:rPr lang="en-US" sz="1800" b="1" u="sng" dirty="0" err="1">
                <a:solidFill>
                  <a:prstClr val="black"/>
                </a:solidFill>
                <a:cs typeface="Times New Roman" panose="02020603050405020304" pitchFamily="18" charset="0"/>
              </a:rPr>
              <a:t>Sujungta</a:t>
            </a:r>
            <a:r>
              <a:rPr lang="en-US" sz="1800" b="1" u="sng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lt-LT" sz="1800" b="1" u="sng" dirty="0">
                <a:solidFill>
                  <a:prstClr val="black"/>
                </a:solidFill>
                <a:cs typeface="Times New Roman" panose="02020603050405020304" pitchFamily="18" charset="0"/>
              </a:rPr>
              <a:t>ž</a:t>
            </a:r>
            <a:r>
              <a:rPr lang="en-US" sz="1800" b="1" u="sng" dirty="0" err="1">
                <a:solidFill>
                  <a:prstClr val="black"/>
                </a:solidFill>
                <a:cs typeface="Times New Roman" panose="02020603050405020304" pitchFamily="18" charset="0"/>
              </a:rPr>
              <a:t>iedu</a:t>
            </a:r>
            <a:endParaRPr lang="lt-LT" sz="1800" b="1" u="sng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Sujungiame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galinius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tinkle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mazgus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papildoma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atkarpa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taip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sudarydami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žiedinę topologiją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Veikimo</a:t>
            </a: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be </a:t>
            </a:r>
            <a:r>
              <a:rPr lang="en-US" sz="1600" dirty="0" err="1">
                <a:solidFill>
                  <a:prstClr val="black"/>
                </a:solidFill>
                <a:cs typeface="Times New Roman" panose="02020603050405020304" pitchFamily="18" charset="0"/>
              </a:rPr>
              <a:t>sutrikim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ų bent vienoje atkarpoje 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MTBFo</a:t>
            </a:r>
            <a:r>
              <a:rPr lang="lt-LT" sz="1600" b="1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laikas sumažėja: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	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MTBFo</a:t>
            </a:r>
            <a:r>
              <a:rPr lang="lt-LT" sz="1600" b="1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r>
              <a:rPr lang="en-US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=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 MTBF </a:t>
            </a:r>
            <a:r>
              <a:rPr lang="en-US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/n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Bet p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aslaugos sutrikimas bet kuriam mazgui  bus tik  tuo atveju jei taisant gedimą vienoje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atkarpoje MTTR laikotarpyje suges dar viena iš likusių 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n-1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atkarpų. Vidutinis laikas tarp 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paslaugos sutrikimų žiede </a:t>
            </a:r>
            <a:r>
              <a:rPr lang="lt-LT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MTBFo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 bus  proporcingas santykiui 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MTBFc/MTTR</a:t>
            </a:r>
            <a:r>
              <a:rPr lang="lt-LT" sz="1600" dirty="0">
                <a:solidFill>
                  <a:prstClr val="black"/>
                </a:solidFill>
                <a:cs typeface="Times New Roman" panose="02020603050405020304" pitchFamily="18" charset="0"/>
              </a:rPr>
              <a:t>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           MTBFo </a:t>
            </a:r>
            <a:r>
              <a:rPr lang="en-US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= MTBF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o</a:t>
            </a:r>
            <a:r>
              <a:rPr lang="lt-LT" sz="1600" b="1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r>
              <a:rPr lang="en-US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 x (</a:t>
            </a:r>
            <a:r>
              <a:rPr lang="lt-LT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MTBFc/MTTR</a:t>
            </a:r>
            <a:r>
              <a:rPr lang="en-US" sz="1600" b="1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5BF76-B7BA-449B-91EB-6297421199AF}"/>
              </a:ext>
            </a:extLst>
          </p:cNvPr>
          <p:cNvSpPr txBox="1"/>
          <p:nvPr/>
        </p:nvSpPr>
        <p:spPr>
          <a:xfrm>
            <a:off x="2371515" y="177234"/>
            <a:ext cx="367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b="1" dirty="0">
                <a:solidFill>
                  <a:prstClr val="black"/>
                </a:solidFill>
                <a:cs typeface="Times New Roman" panose="02020603050405020304" pitchFamily="18" charset="0"/>
              </a:rPr>
              <a:t>Topologija ir patikimumas</a:t>
            </a:r>
            <a:endParaRPr lang="en-US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EC49B-3E80-4EEA-A604-1ED1374B3E51}"/>
              </a:ext>
            </a:extLst>
          </p:cNvPr>
          <p:cNvSpPr/>
          <p:nvPr/>
        </p:nvSpPr>
        <p:spPr>
          <a:xfrm>
            <a:off x="1033253" y="2838450"/>
            <a:ext cx="2186198" cy="466725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FAEDA-1AF4-4F17-886B-78873FE294B8}"/>
              </a:ext>
            </a:extLst>
          </p:cNvPr>
          <p:cNvSpPr/>
          <p:nvPr/>
        </p:nvSpPr>
        <p:spPr>
          <a:xfrm>
            <a:off x="1004678" y="6055429"/>
            <a:ext cx="3567322" cy="466725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9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5FAC5B08-6F94-4E1B-8310-86312DE38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01625"/>
            <a:ext cx="746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3600" b="1">
                <a:cs typeface="Times New Roman" panose="02020603050405020304" pitchFamily="18" charset="0"/>
              </a:rPr>
              <a:t>S</a:t>
            </a:r>
            <a:r>
              <a:rPr lang="lt-LT" altLang="lt-LT" sz="3600" b="1"/>
              <a:t>ignalų s</a:t>
            </a:r>
            <a:r>
              <a:rPr lang="lt-LT" altLang="lt-LT" sz="3600" b="1">
                <a:cs typeface="Times New Roman" panose="02020603050405020304" pitchFamily="18" charset="0"/>
              </a:rPr>
              <a:t>lopinimas</a:t>
            </a:r>
            <a:r>
              <a:rPr lang="en-US" altLang="lt-LT" sz="3600" b="1"/>
              <a:t> </a:t>
            </a:r>
          </a:p>
        </p:txBody>
      </p:sp>
      <p:sp>
        <p:nvSpPr>
          <p:cNvPr id="41987" name="Rectangle 13">
            <a:extLst>
              <a:ext uri="{FF2B5EF4-FFF2-40B4-BE49-F238E27FC236}">
                <a16:creationId xmlns:a16="http://schemas.microsoft.com/office/drawing/2014/main" id="{B3359349-790B-4CF6-9155-F3955A4FD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081088"/>
            <a:ext cx="6724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2800" b="1">
                <a:cs typeface="Times New Roman" panose="02020603050405020304" pitchFamily="18" charset="0"/>
              </a:rPr>
              <a:t>Galiai</a:t>
            </a:r>
            <a:r>
              <a:rPr lang="lt-LT" altLang="lt-LT" sz="2800" b="1"/>
              <a:t> P:  </a:t>
            </a:r>
            <a:r>
              <a:rPr lang="lt-LT" altLang="lt-LT" sz="2800">
                <a:cs typeface="Times New Roman" panose="02020603050405020304" pitchFamily="18" charset="0"/>
              </a:rPr>
              <a:t> 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A</a:t>
            </a:r>
            <a:r>
              <a:rPr lang="lt-LT" altLang="lt-LT" sz="2800" b="1" baseline="-30000">
                <a:solidFill>
                  <a:schemeClr val="accent2"/>
                </a:solidFill>
                <a:cs typeface="Times New Roman" panose="02020603050405020304" pitchFamily="18" charset="0"/>
              </a:rPr>
              <a:t>p</a:t>
            </a:r>
            <a:r>
              <a:rPr lang="en-US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=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10 lg(</a:t>
            </a:r>
            <a:r>
              <a:rPr lang="lt-LT" altLang="lt-LT" sz="2800" b="1" baseline="30000">
                <a:solidFill>
                  <a:schemeClr val="accent2"/>
                </a:solidFill>
                <a:cs typeface="Times New Roman" panose="02020603050405020304" pitchFamily="18" charset="0"/>
              </a:rPr>
              <a:t>Pįj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/</a:t>
            </a:r>
            <a:r>
              <a:rPr lang="lt-LT" altLang="lt-LT" sz="2800" b="1" baseline="-30000">
                <a:solidFill>
                  <a:schemeClr val="accent2"/>
                </a:solidFill>
                <a:cs typeface="Times New Roman" panose="02020603050405020304" pitchFamily="18" charset="0"/>
              </a:rPr>
              <a:t>Piš</a:t>
            </a:r>
            <a:r>
              <a:rPr lang="lt-LT" altLang="lt-LT" sz="2800" b="1">
                <a:solidFill>
                  <a:schemeClr val="accent2"/>
                </a:solidFill>
                <a:cs typeface="Times New Roman" panose="02020603050405020304" pitchFamily="18" charset="0"/>
              </a:rPr>
              <a:t>) </a:t>
            </a:r>
            <a:endParaRPr lang="en-US" altLang="lt-LT" sz="2800" b="1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endParaRPr lang="en-US" altLang="lt-LT" sz="2800" b="1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417ED80-1828-45F5-8689-B24794DE67C0}"/>
              </a:ext>
            </a:extLst>
          </p:cNvPr>
          <p:cNvGraphicFramePr>
            <a:graphicFrameLocks noGrp="1"/>
          </p:cNvGraphicFramePr>
          <p:nvPr/>
        </p:nvGraphicFramePr>
        <p:xfrm>
          <a:off x="955675" y="3829050"/>
          <a:ext cx="2873375" cy="2133600"/>
        </p:xfrm>
        <a:graphic>
          <a:graphicData uri="http://schemas.openxmlformats.org/drawingml/2006/table">
            <a:tbl>
              <a:tblPr/>
              <a:tblGrid>
                <a:gridCol w="1518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Ap</a:t>
                      </a:r>
                      <a:endParaRPr lang="lt-LT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k=?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0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lt-LT" sz="2800" b="1" dirty="0"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10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Times New Roman"/>
                          <a:ea typeface="Times New Roman"/>
                        </a:rPr>
                        <a:t>10</a:t>
                      </a:r>
                      <a:endParaRPr lang="lt-LT" sz="2800" b="1" dirty="0"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20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Times New Roman"/>
                          <a:ea typeface="Times New Roman"/>
                        </a:rPr>
                        <a:t>100</a:t>
                      </a:r>
                      <a:endParaRPr lang="lt-LT" sz="2800" b="1" dirty="0"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lt-LT" sz="2800" b="1">
                          <a:latin typeface="Times New Roman"/>
                          <a:ea typeface="Times New Roman"/>
                        </a:rPr>
                        <a:t>30</a:t>
                      </a: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Times New Roman"/>
                          <a:ea typeface="Times New Roman"/>
                        </a:rPr>
                        <a:t>1000</a:t>
                      </a:r>
                      <a:endParaRPr lang="lt-LT" sz="2800" b="1" dirty="0">
                        <a:latin typeface="Times New Roman"/>
                        <a:ea typeface="Times New Roman"/>
                      </a:endParaRPr>
                    </a:p>
                  </a:txBody>
                  <a:tcPr marL="68595" marR="685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008" name="Rectangle 1">
            <a:extLst>
              <a:ext uri="{FF2B5EF4-FFF2-40B4-BE49-F238E27FC236}">
                <a16:creationId xmlns:a16="http://schemas.microsoft.com/office/drawing/2014/main" id="{E95566EA-E2E1-4D02-AC69-A9F7D08FE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1800"/>
            <a:ext cx="925036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2800" b="1">
                <a:cs typeface="Times New Roman" panose="02020603050405020304" pitchFamily="18" charset="0"/>
              </a:rPr>
              <a:t>Koks ryšis tarp slopinimo kartais (k=(Pįj/Piš) ir decibelais?</a:t>
            </a:r>
            <a:endParaRPr lang="lt-LT" altLang="lt-LT" sz="2800" b="1"/>
          </a:p>
          <a:p>
            <a:r>
              <a:rPr lang="lt-LT" altLang="lt-LT" sz="2800" b="1" i="1">
                <a:cs typeface="Times New Roman" panose="02020603050405020304" pitchFamily="18" charset="0"/>
              </a:rPr>
              <a:t>Iš to kad lg(k)=n, gauname 10</a:t>
            </a:r>
            <a:r>
              <a:rPr lang="lt-LT" altLang="lt-LT" sz="2800" b="1" i="1" baseline="30000">
                <a:cs typeface="Times New Roman" panose="02020603050405020304" pitchFamily="18" charset="0"/>
              </a:rPr>
              <a:t>n</a:t>
            </a:r>
            <a:r>
              <a:rPr lang="lt-LT" altLang="lt-LT" sz="2800" b="1" i="1">
                <a:cs typeface="Times New Roman" panose="02020603050405020304" pitchFamily="18" charset="0"/>
              </a:rPr>
              <a:t>=k, taigi</a:t>
            </a:r>
            <a:endParaRPr lang="lt-LT" altLang="lt-LT" sz="2800" b="1"/>
          </a:p>
          <a:p>
            <a:r>
              <a:rPr lang="lt-LT" altLang="lt-LT" sz="2800" b="1" i="1">
                <a:cs typeface="Times New Roman" panose="02020603050405020304" pitchFamily="18" charset="0"/>
              </a:rPr>
              <a:t>0=10lg(k),  k=10</a:t>
            </a:r>
            <a:r>
              <a:rPr lang="lt-LT" altLang="lt-LT" sz="2800" b="1" i="1" baseline="30000">
                <a:cs typeface="Times New Roman" panose="02020603050405020304" pitchFamily="18" charset="0"/>
              </a:rPr>
              <a:t>0</a:t>
            </a:r>
            <a:r>
              <a:rPr lang="lt-LT" altLang="lt-LT" sz="2800" b="1" i="1">
                <a:cs typeface="Times New Roman" panose="02020603050405020304" pitchFamily="18" charset="0"/>
              </a:rPr>
              <a:t>=1</a:t>
            </a:r>
            <a:endParaRPr lang="lt-LT" altLang="lt-LT" sz="2800" b="1"/>
          </a:p>
          <a:p>
            <a:r>
              <a:rPr lang="lt-LT" altLang="lt-LT" sz="2800" b="1" i="1">
                <a:cs typeface="Times New Roman" panose="02020603050405020304" pitchFamily="18" charset="0"/>
              </a:rPr>
              <a:t>10=10lg(k), k=10</a:t>
            </a:r>
            <a:r>
              <a:rPr lang="lt-LT" altLang="lt-LT" sz="2800" b="1" i="1" baseline="30000">
                <a:cs typeface="Times New Roman" panose="02020603050405020304" pitchFamily="18" charset="0"/>
              </a:rPr>
              <a:t>1</a:t>
            </a:r>
            <a:r>
              <a:rPr lang="lt-LT" altLang="lt-LT" sz="2800" b="1" i="1">
                <a:cs typeface="Times New Roman" panose="02020603050405020304" pitchFamily="18" charset="0"/>
              </a:rPr>
              <a:t>=10, ...</a:t>
            </a:r>
            <a:endParaRPr lang="lt-LT" altLang="lt-LT" sz="2800" b="1"/>
          </a:p>
        </p:txBody>
      </p:sp>
      <p:sp>
        <p:nvSpPr>
          <p:cNvPr id="42009" name="Slide Number Placeholder 1">
            <a:extLst>
              <a:ext uri="{FF2B5EF4-FFF2-40B4-BE49-F238E27FC236}">
                <a16:creationId xmlns:a16="http://schemas.microsoft.com/office/drawing/2014/main" id="{FF05EF82-F2D6-495D-B85D-41557BA0B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E954BB3B-2933-4905-9DBD-0302AEC312B8}" type="slidenum">
              <a:rPr lang="en-GB" altLang="lt-LT" sz="1400"/>
              <a:pPr/>
              <a:t>5</a:t>
            </a:fld>
            <a:endParaRPr lang="en-GB" altLang="lt-LT" sz="1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6326A-1BC5-4816-B2C3-B462E496BA2B}"/>
              </a:ext>
            </a:extLst>
          </p:cNvPr>
          <p:cNvSpPr txBox="1"/>
          <p:nvPr/>
        </p:nvSpPr>
        <p:spPr>
          <a:xfrm>
            <a:off x="580758" y="1000512"/>
            <a:ext cx="71666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	MTBF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c=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MTBF/(n-1)        &lt;  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nuoseklus jungimas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	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MTBFo</a:t>
            </a:r>
            <a:r>
              <a:rPr lang="lt-LT" sz="2000" b="1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=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MTBF 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/n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         &lt;  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viena žiedo atkarpa</a:t>
            </a:r>
            <a:endParaRPr 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lt-LT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	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MTBFo 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= MTBF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o</a:t>
            </a:r>
            <a:r>
              <a:rPr lang="lt-LT" sz="2000" b="1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x (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MTBFc/MTTR</a:t>
            </a:r>
            <a:r>
              <a:rPr lang="en-US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    &lt;  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žiedas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endParaRPr lang="en-US" sz="20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6D5AA-1B40-4BC4-B450-0D5C4C8C25AB}"/>
              </a:ext>
            </a:extLst>
          </p:cNvPr>
          <p:cNvSpPr txBox="1"/>
          <p:nvPr/>
        </p:nvSpPr>
        <p:spPr>
          <a:xfrm>
            <a:off x="653902" y="3302494"/>
            <a:ext cx="688988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100" dirty="0">
                <a:solidFill>
                  <a:prstClr val="black"/>
                </a:solidFill>
                <a:cs typeface="Times New Roman" panose="02020603050405020304" pitchFamily="18" charset="0"/>
              </a:rPr>
              <a:t>Tegu: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=1000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 val., MTTR=5 val., n=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5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.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1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100" b="1" dirty="0" err="1">
                <a:solidFill>
                  <a:prstClr val="black"/>
                </a:solidFill>
                <a:cs typeface="Times New Roman" panose="02020603050405020304" pitchFamily="18" charset="0"/>
              </a:rPr>
              <a:t>MTBFc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 =1000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/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(5-1)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=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2 500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val.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    </a:t>
            </a:r>
            <a:r>
              <a:rPr lang="lt-LT" sz="2100" dirty="0">
                <a:solidFill>
                  <a:prstClr val="black"/>
                </a:solidFill>
                <a:cs typeface="Times New Roman" panose="02020603050405020304" pitchFamily="18" charset="0"/>
              </a:rPr>
              <a:t>- sujungta nuosekliai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1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MTBFo</a:t>
            </a:r>
            <a:r>
              <a:rPr lang="en-US" sz="2100" b="1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= 1000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/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5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=2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 val.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      </a:t>
            </a:r>
            <a:r>
              <a:rPr lang="lt-LT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- </a:t>
            </a:r>
            <a:r>
              <a:rPr lang="lt-LT" sz="2000" dirty="0">
                <a:solidFill>
                  <a:prstClr val="black"/>
                </a:solidFill>
                <a:cs typeface="Times New Roman" panose="02020603050405020304" pitchFamily="18" charset="0"/>
              </a:rPr>
              <a:t>viena žiedo atkarpa</a:t>
            </a:r>
            <a:endParaRPr lang="en-US" sz="21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100" b="1" dirty="0" err="1">
                <a:solidFill>
                  <a:prstClr val="black"/>
                </a:solidFill>
                <a:cs typeface="Times New Roman" panose="02020603050405020304" pitchFamily="18" charset="0"/>
              </a:rPr>
              <a:t>MTBFo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 =2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 x (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2 500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/5)=1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 000 000 </a:t>
            </a:r>
            <a:r>
              <a:rPr lang="en-US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val.</a:t>
            </a:r>
            <a:r>
              <a:rPr lang="lt-LT" sz="2100" b="1" dirty="0">
                <a:solidFill>
                  <a:prstClr val="black"/>
                </a:solidFill>
                <a:cs typeface="Times New Roman" panose="02020603050405020304" pitchFamily="18" charset="0"/>
              </a:rPr>
              <a:t>  </a:t>
            </a:r>
            <a:r>
              <a:rPr lang="lt-LT" sz="2100" dirty="0">
                <a:solidFill>
                  <a:prstClr val="black"/>
                </a:solidFill>
                <a:cs typeface="Times New Roman" panose="02020603050405020304" pitchFamily="18" charset="0"/>
              </a:rPr>
              <a:t>- sujungta žiedu</a:t>
            </a:r>
            <a:endParaRPr lang="en-US" sz="21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CEAD73-24D9-4FF9-8E55-30D331EB5C40}"/>
              </a:ext>
            </a:extLst>
          </p:cNvPr>
          <p:cNvGrpSpPr/>
          <p:nvPr/>
        </p:nvGrpSpPr>
        <p:grpSpPr>
          <a:xfrm rot="13604238">
            <a:off x="6845979" y="3695813"/>
            <a:ext cx="1055333" cy="855809"/>
            <a:chOff x="8447103" y="3770528"/>
            <a:chExt cx="1407111" cy="11410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729338-611A-429D-9657-D24FD9BA1549}"/>
                </a:ext>
              </a:extLst>
            </p:cNvPr>
            <p:cNvSpPr/>
            <p:nvPr/>
          </p:nvSpPr>
          <p:spPr>
            <a:xfrm>
              <a:off x="8447103" y="4085387"/>
              <a:ext cx="248575" cy="23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BEE378-7126-46B6-AA91-AD01B78FE806}"/>
                </a:ext>
              </a:extLst>
            </p:cNvPr>
            <p:cNvSpPr/>
            <p:nvPr/>
          </p:nvSpPr>
          <p:spPr>
            <a:xfrm>
              <a:off x="9041906" y="3770528"/>
              <a:ext cx="248575" cy="23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936C2E-C330-495A-9738-960E8208580B}"/>
                </a:ext>
              </a:extLst>
            </p:cNvPr>
            <p:cNvSpPr/>
            <p:nvPr/>
          </p:nvSpPr>
          <p:spPr>
            <a:xfrm>
              <a:off x="9605639" y="4157005"/>
              <a:ext cx="248575" cy="23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CA0D4C-8F09-4BB4-9FFA-55DBB295C335}"/>
                </a:ext>
              </a:extLst>
            </p:cNvPr>
            <p:cNvSpPr/>
            <p:nvPr/>
          </p:nvSpPr>
          <p:spPr>
            <a:xfrm>
              <a:off x="9166193" y="4671910"/>
              <a:ext cx="248575" cy="23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CEFF00-BF47-4475-961C-A63AA50364C7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8659275" y="3975122"/>
              <a:ext cx="419034" cy="1453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281938-15F6-44DC-88C0-0D76EFF66F71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05251" y="3963060"/>
              <a:ext cx="436791" cy="2290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085E5A-461E-4875-999C-A33AECAFEF3B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V="1">
              <a:off x="9324662" y="4361599"/>
              <a:ext cx="317380" cy="4140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F87C9E-4AF5-47BF-8E6C-F8C5D2C5F557}"/>
              </a:ext>
            </a:extLst>
          </p:cNvPr>
          <p:cNvGrpSpPr/>
          <p:nvPr/>
        </p:nvGrpSpPr>
        <p:grpSpPr>
          <a:xfrm rot="13604238">
            <a:off x="7234998" y="5022011"/>
            <a:ext cx="1055333" cy="855809"/>
            <a:chOff x="8447103" y="3770528"/>
            <a:chExt cx="1407111" cy="114107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8B3809-9A13-4229-A333-BDA2E3FF9E4E}"/>
                </a:ext>
              </a:extLst>
            </p:cNvPr>
            <p:cNvSpPr/>
            <p:nvPr/>
          </p:nvSpPr>
          <p:spPr>
            <a:xfrm>
              <a:off x="8447103" y="4085387"/>
              <a:ext cx="248575" cy="23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EE0E18-7C70-4B9A-99E8-3FA729336B55}"/>
                </a:ext>
              </a:extLst>
            </p:cNvPr>
            <p:cNvSpPr/>
            <p:nvPr/>
          </p:nvSpPr>
          <p:spPr>
            <a:xfrm>
              <a:off x="9041906" y="3770528"/>
              <a:ext cx="248575" cy="23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3A6FFB-C8E0-4C02-AA1B-030E4D487B1C}"/>
                </a:ext>
              </a:extLst>
            </p:cNvPr>
            <p:cNvSpPr/>
            <p:nvPr/>
          </p:nvSpPr>
          <p:spPr>
            <a:xfrm>
              <a:off x="9605639" y="4157005"/>
              <a:ext cx="248575" cy="23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D6FCD90-DB17-440A-8C06-DC0B06425535}"/>
                </a:ext>
              </a:extLst>
            </p:cNvPr>
            <p:cNvSpPr/>
            <p:nvPr/>
          </p:nvSpPr>
          <p:spPr>
            <a:xfrm>
              <a:off x="9166193" y="4671910"/>
              <a:ext cx="248575" cy="239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2EB2302-4D7C-4D1D-BEA5-232496F1E8CC}"/>
                </a:ext>
              </a:extLst>
            </p:cNvPr>
            <p:cNvCxnSpPr>
              <a:cxnSpLocks/>
              <a:stCxn id="19" idx="7"/>
              <a:endCxn id="20" idx="3"/>
            </p:cNvCxnSpPr>
            <p:nvPr/>
          </p:nvCxnSpPr>
          <p:spPr>
            <a:xfrm flipV="1">
              <a:off x="8659275" y="3975122"/>
              <a:ext cx="419034" cy="1453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6BDC335-645D-4B4B-941F-90FBB1FE88E2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9205251" y="3963060"/>
              <a:ext cx="436791" cy="2290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5CFA31-4C99-4967-9066-82CA67C5560F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9324662" y="4361599"/>
              <a:ext cx="317380" cy="4140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51DE84-B0E2-4A82-99A9-8FA58890F3CF}"/>
                </a:ext>
              </a:extLst>
            </p:cNvPr>
            <p:cNvCxnSpPr>
              <a:cxnSpLocks/>
              <a:stCxn id="19" idx="5"/>
            </p:cNvCxnSpPr>
            <p:nvPr/>
          </p:nvCxnSpPr>
          <p:spPr>
            <a:xfrm rot="7995762" flipH="1" flipV="1">
              <a:off x="8915029" y="4150195"/>
              <a:ext cx="67760" cy="7316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9779DCB-8A6A-440E-9BEB-711D14403895}"/>
              </a:ext>
            </a:extLst>
          </p:cNvPr>
          <p:cNvSpPr txBox="1"/>
          <p:nvPr/>
        </p:nvSpPr>
        <p:spPr>
          <a:xfrm>
            <a:off x="2371515" y="177234"/>
            <a:ext cx="367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lt-LT" b="1" dirty="0">
                <a:solidFill>
                  <a:prstClr val="black"/>
                </a:solidFill>
                <a:cs typeface="Times New Roman" panose="02020603050405020304" pitchFamily="18" charset="0"/>
              </a:rPr>
              <a:t>Topologija ir patikimumas</a:t>
            </a:r>
            <a:endParaRPr lang="en-US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602CDA-77B1-480E-B5C3-C8E912A374A0}"/>
              </a:ext>
            </a:extLst>
          </p:cNvPr>
          <p:cNvSpPr/>
          <p:nvPr/>
        </p:nvSpPr>
        <p:spPr>
          <a:xfrm>
            <a:off x="655998" y="3377763"/>
            <a:ext cx="7462212" cy="2523267"/>
          </a:xfrm>
          <a:prstGeom prst="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dirty="0"/>
              <a:t>Nei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8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4">
            <a:extLst>
              <a:ext uri="{FF2B5EF4-FFF2-40B4-BE49-F238E27FC236}">
                <a16:creationId xmlns:a16="http://schemas.microsoft.com/office/drawing/2014/main" id="{F22B6EA5-A825-450B-97BC-DD68E03F1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138" y="207963"/>
            <a:ext cx="29161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 b="1" dirty="0">
                <a:latin typeface="Arial" panose="020B0604020202020204" pitchFamily="34" charset="0"/>
              </a:rPr>
              <a:t> </a:t>
            </a:r>
            <a:r>
              <a:rPr lang="en-US" altLang="lt-LT" b="1" dirty="0">
                <a:latin typeface="Arial" panose="020B0604020202020204" pitchFamily="34" charset="0"/>
              </a:rPr>
              <a:t> </a:t>
            </a:r>
            <a:r>
              <a:rPr lang="lt-LT" altLang="lt-LT" b="1" dirty="0">
                <a:latin typeface="Arial" panose="020B0604020202020204" pitchFamily="34" charset="0"/>
              </a:rPr>
              <a:t>Optinis biudžetas</a:t>
            </a:r>
          </a:p>
        </p:txBody>
      </p:sp>
      <p:sp>
        <p:nvSpPr>
          <p:cNvPr id="115715" name="Rectangle 5">
            <a:extLst>
              <a:ext uri="{FF2B5EF4-FFF2-40B4-BE49-F238E27FC236}">
                <a16:creationId xmlns:a16="http://schemas.microsoft.com/office/drawing/2014/main" id="{88764E50-C3DB-4D3B-BE41-D84B429C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1293813"/>
            <a:ext cx="78327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lt-LT" altLang="lt-LT" sz="2000" b="1">
                <a:latin typeface="Arial" panose="020B0604020202020204" pitchFamily="34" charset="0"/>
              </a:rPr>
              <a:t>Optinis biudžetas yra tokia rezervuota signalo galia siustuve, </a:t>
            </a:r>
          </a:p>
          <a:p>
            <a:r>
              <a:rPr lang="lt-LT" altLang="lt-LT" sz="2000" b="1">
                <a:latin typeface="Arial" panose="020B0604020202020204" pitchFamily="34" charset="0"/>
              </a:rPr>
              <a:t>kad imtuvas jį dar galėtų priimti. Signalo silpimas visame kelyje</a:t>
            </a:r>
          </a:p>
          <a:p>
            <a:r>
              <a:rPr lang="lt-LT" altLang="lt-LT" sz="2000" b="1">
                <a:latin typeface="Arial" panose="020B0604020202020204" pitchFamily="34" charset="0"/>
              </a:rPr>
              <a:t>negali būti didesnis už siustuvo/imtuvo poros optinį biudžetą</a:t>
            </a:r>
          </a:p>
          <a:p>
            <a:endParaRPr lang="lt-LT" altLang="lt-LT" sz="2000">
              <a:latin typeface="Arial" panose="020B0604020202020204" pitchFamily="34" charset="0"/>
            </a:endParaRPr>
          </a:p>
        </p:txBody>
      </p:sp>
      <p:sp>
        <p:nvSpPr>
          <p:cNvPr id="115716" name="Rectangle 17">
            <a:extLst>
              <a:ext uri="{FF2B5EF4-FFF2-40B4-BE49-F238E27FC236}">
                <a16:creationId xmlns:a16="http://schemas.microsoft.com/office/drawing/2014/main" id="{F6532A97-6392-4A7B-A610-AB0327FEA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7638"/>
            <a:ext cx="885983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457200" indent="-45720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lt-LT" b="1">
                <a:cs typeface="Times New Roman" panose="02020603050405020304" pitchFamily="18" charset="0"/>
              </a:rPr>
              <a:t>Analogija: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Važiuosim iš Kauno į Varšuvą </a:t>
            </a:r>
            <a:r>
              <a:rPr lang="en-US" altLang="lt-LT" b="1">
                <a:cs typeface="Times New Roman" panose="02020603050405020304" pitchFamily="18" charset="0"/>
              </a:rPr>
              <a:t>400 km (~</a:t>
            </a:r>
            <a:r>
              <a:rPr lang="lt-LT" altLang="lt-LT" b="1">
                <a:cs typeface="Times New Roman" panose="02020603050405020304" pitchFamily="18" charset="0"/>
              </a:rPr>
              <a:t>atstumas)</a:t>
            </a:r>
            <a:r>
              <a:rPr lang="en-US" altLang="lt-LT" b="1">
                <a:cs typeface="Times New Roman" panose="02020603050405020304" pitchFamily="18" charset="0"/>
              </a:rPr>
              <a:t>. </a:t>
            </a:r>
            <a:endParaRPr lang="lt-LT" altLang="lt-LT" b="1">
              <a:cs typeface="Times New Roman" panose="02020603050405020304" pitchFamily="18" charset="0"/>
            </a:endParaRPr>
          </a:p>
          <a:p>
            <a:r>
              <a:rPr lang="en-US" altLang="lt-LT" b="1">
                <a:cs typeface="Times New Roman" panose="02020603050405020304" pitchFamily="18" charset="0"/>
              </a:rPr>
              <a:t>Bakas pilnas 20 L (~biud</a:t>
            </a:r>
            <a:r>
              <a:rPr lang="lt-LT" altLang="lt-LT" b="1">
                <a:cs typeface="Times New Roman" panose="02020603050405020304" pitchFamily="18" charset="0"/>
              </a:rPr>
              <a:t>ž</a:t>
            </a:r>
            <a:r>
              <a:rPr lang="en-US" altLang="lt-LT" b="1">
                <a:cs typeface="Times New Roman" panose="02020603050405020304" pitchFamily="18" charset="0"/>
              </a:rPr>
              <a:t>etas</a:t>
            </a:r>
            <a:r>
              <a:rPr lang="lt-LT" altLang="lt-LT" b="1">
                <a:cs typeface="Times New Roman" panose="02020603050405020304" pitchFamily="18" charset="0"/>
              </a:rPr>
              <a:t>).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Variklis ima </a:t>
            </a:r>
            <a:r>
              <a:rPr lang="en-US" altLang="lt-LT" b="1">
                <a:cs typeface="Times New Roman" panose="02020603050405020304" pitchFamily="18" charset="0"/>
              </a:rPr>
              <a:t>8 L/100km (~kabelio slopinimas). </a:t>
            </a:r>
          </a:p>
          <a:p>
            <a:endParaRPr lang="en-US" altLang="lt-LT" b="1">
              <a:cs typeface="Times New Roman" panose="02020603050405020304" pitchFamily="18" charset="0"/>
            </a:endParaRPr>
          </a:p>
          <a:p>
            <a:r>
              <a:rPr lang="en-US" altLang="lt-LT" b="1">
                <a:cs typeface="Times New Roman" panose="02020603050405020304" pitchFamily="18" charset="0"/>
              </a:rPr>
              <a:t>Ar pakaks degal</a:t>
            </a:r>
            <a:r>
              <a:rPr lang="lt-LT" altLang="lt-LT" b="1">
                <a:cs typeface="Times New Roman" panose="02020603050405020304" pitchFamily="18" charset="0"/>
              </a:rPr>
              <a:t>ų?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Jei ne:</a:t>
            </a:r>
          </a:p>
          <a:p>
            <a:pPr>
              <a:buFontTx/>
              <a:buAutoNum type="arabicPeriod"/>
            </a:pPr>
            <a:r>
              <a:rPr lang="en-US" altLang="lt-LT" b="1">
                <a:cs typeface="Times New Roman" panose="02020603050405020304" pitchFamily="18" charset="0"/>
              </a:rPr>
              <a:t>Kiek tr</a:t>
            </a:r>
            <a:r>
              <a:rPr lang="lt-LT" altLang="lt-LT" b="1">
                <a:cs typeface="Times New Roman" panose="02020603050405020304" pitchFamily="18" charset="0"/>
              </a:rPr>
              <a:t>ūks?</a:t>
            </a:r>
          </a:p>
          <a:p>
            <a:pPr>
              <a:buFontTx/>
              <a:buAutoNum type="arabicPeriod"/>
            </a:pPr>
            <a:r>
              <a:rPr lang="lt-LT" altLang="lt-LT" b="1"/>
              <a:t>Kur pasipildyti? {Marijampolė, Suvalkai, Augustavas, Lomža}</a:t>
            </a:r>
            <a:endParaRPr lang="en-US" altLang="lt-LT" b="1"/>
          </a:p>
          <a:p>
            <a:r>
              <a:rPr lang="en-US" altLang="lt-LT" b="1"/>
              <a:t>- </a:t>
            </a:r>
            <a:r>
              <a:rPr lang="en-US" altLang="lt-LT" b="1" i="1">
                <a:solidFill>
                  <a:srgbClr val="FF0000"/>
                </a:solidFill>
              </a:rPr>
              <a:t>s</a:t>
            </a:r>
            <a:r>
              <a:rPr lang="lt-LT" altLang="lt-LT" b="1" i="1">
                <a:solidFill>
                  <a:srgbClr val="FF0000"/>
                </a:solidFill>
              </a:rPr>
              <a:t>u </a:t>
            </a:r>
            <a:r>
              <a:rPr lang="en-US" altLang="lt-LT" b="1" i="1">
                <a:solidFill>
                  <a:srgbClr val="FF0000"/>
                </a:solidFill>
              </a:rPr>
              <a:t>20 L baku Marijampo</a:t>
            </a:r>
            <a:r>
              <a:rPr lang="lt-LT" altLang="lt-LT" b="1" i="1">
                <a:solidFill>
                  <a:srgbClr val="FF0000"/>
                </a:solidFill>
              </a:rPr>
              <a:t>lė per arti, Lomža per toli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4">
            <a:extLst>
              <a:ext uri="{FF2B5EF4-FFF2-40B4-BE49-F238E27FC236}">
                <a16:creationId xmlns:a16="http://schemas.microsoft.com/office/drawing/2014/main" id="{AA096C0B-778E-4068-A107-883D5052B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1138" y="207963"/>
            <a:ext cx="2805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 b="1">
                <a:latin typeface="Arial" panose="020B0604020202020204" pitchFamily="34" charset="0"/>
              </a:rPr>
              <a:t> Optinis biudžetas</a:t>
            </a:r>
          </a:p>
        </p:txBody>
      </p:sp>
      <p:sp>
        <p:nvSpPr>
          <p:cNvPr id="160772" name="Rectangle 17">
            <a:extLst>
              <a:ext uri="{FF2B5EF4-FFF2-40B4-BE49-F238E27FC236}">
                <a16:creationId xmlns:a16="http://schemas.microsoft.com/office/drawing/2014/main" id="{E5415175-A4DE-4565-949A-D890EDB82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081088"/>
            <a:ext cx="6924675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457200" indent="-45720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lt-LT" b="1">
                <a:cs typeface="Times New Roman" panose="02020603050405020304" pitchFamily="18" charset="0"/>
              </a:rPr>
              <a:t>Analogija: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Važiuosim iš Kauno į Varšuvą </a:t>
            </a:r>
            <a:r>
              <a:rPr lang="en-US" altLang="lt-LT" b="1">
                <a:cs typeface="Times New Roman" panose="02020603050405020304" pitchFamily="18" charset="0"/>
              </a:rPr>
              <a:t>400 km (~</a:t>
            </a:r>
            <a:r>
              <a:rPr lang="lt-LT" altLang="lt-LT" b="1">
                <a:cs typeface="Times New Roman" panose="02020603050405020304" pitchFamily="18" charset="0"/>
              </a:rPr>
              <a:t>atstumas)</a:t>
            </a:r>
            <a:r>
              <a:rPr lang="en-US" altLang="lt-LT" b="1">
                <a:cs typeface="Times New Roman" panose="02020603050405020304" pitchFamily="18" charset="0"/>
              </a:rPr>
              <a:t>. </a:t>
            </a:r>
            <a:endParaRPr lang="lt-LT" altLang="lt-LT" b="1">
              <a:cs typeface="Times New Roman" panose="02020603050405020304" pitchFamily="18" charset="0"/>
            </a:endParaRPr>
          </a:p>
          <a:p>
            <a:r>
              <a:rPr lang="en-US" altLang="lt-LT" b="1">
                <a:cs typeface="Times New Roman" panose="02020603050405020304" pitchFamily="18" charset="0"/>
              </a:rPr>
              <a:t>Bakas pilnas 20 L (~biud</a:t>
            </a:r>
            <a:r>
              <a:rPr lang="lt-LT" altLang="lt-LT" b="1">
                <a:cs typeface="Times New Roman" panose="02020603050405020304" pitchFamily="18" charset="0"/>
              </a:rPr>
              <a:t>ž</a:t>
            </a:r>
            <a:r>
              <a:rPr lang="en-US" altLang="lt-LT" b="1">
                <a:cs typeface="Times New Roman" panose="02020603050405020304" pitchFamily="18" charset="0"/>
              </a:rPr>
              <a:t>etas</a:t>
            </a:r>
            <a:r>
              <a:rPr lang="lt-LT" altLang="lt-LT" b="1">
                <a:cs typeface="Times New Roman" panose="02020603050405020304" pitchFamily="18" charset="0"/>
              </a:rPr>
              <a:t>).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Variklis ima </a:t>
            </a:r>
            <a:r>
              <a:rPr lang="en-US" altLang="lt-LT" b="1">
                <a:cs typeface="Times New Roman" panose="02020603050405020304" pitchFamily="18" charset="0"/>
              </a:rPr>
              <a:t>8 L/100km (~kabelio slopinimas). </a:t>
            </a:r>
          </a:p>
          <a:p>
            <a:endParaRPr lang="en-US" altLang="lt-LT" b="1">
              <a:cs typeface="Times New Roman" panose="02020603050405020304" pitchFamily="18" charset="0"/>
            </a:endParaRPr>
          </a:p>
          <a:p>
            <a:r>
              <a:rPr lang="en-US" altLang="lt-LT" b="1">
                <a:cs typeface="Times New Roman" panose="02020603050405020304" pitchFamily="18" charset="0"/>
              </a:rPr>
              <a:t>Reikt</a:t>
            </a:r>
            <a:r>
              <a:rPr lang="lt-LT" altLang="lt-LT" b="1">
                <a:cs typeface="Times New Roman" panose="02020603050405020304" pitchFamily="18" charset="0"/>
              </a:rPr>
              <a:t>ų</a:t>
            </a:r>
            <a:r>
              <a:rPr lang="en-US" altLang="lt-LT" b="1">
                <a:cs typeface="Times New Roman" panose="02020603050405020304" pitchFamily="18" charset="0"/>
              </a:rPr>
              <a:t> degal</a:t>
            </a:r>
            <a:r>
              <a:rPr lang="lt-LT" altLang="lt-LT" b="1">
                <a:cs typeface="Times New Roman" panose="02020603050405020304" pitchFamily="18" charset="0"/>
              </a:rPr>
              <a:t>ų minimum </a:t>
            </a:r>
            <a:r>
              <a:rPr lang="en-US" altLang="lt-LT" b="1">
                <a:cs typeface="Times New Roman" panose="02020603050405020304" pitchFamily="18" charset="0"/>
              </a:rPr>
              <a:t>8x4=32L</a:t>
            </a:r>
            <a:endParaRPr lang="lt-LT" altLang="lt-LT" b="1">
              <a:cs typeface="Times New Roman" panose="02020603050405020304" pitchFamily="18" charset="0"/>
            </a:endParaRPr>
          </a:p>
          <a:p>
            <a:endParaRPr lang="lt-LT" altLang="lt-LT" b="1">
              <a:cs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en-US" altLang="lt-LT" b="1">
                <a:cs typeface="Times New Roman" panose="02020603050405020304" pitchFamily="18" charset="0"/>
              </a:rPr>
              <a:t>Kiek tr</a:t>
            </a:r>
            <a:r>
              <a:rPr lang="lt-LT" altLang="lt-LT" b="1">
                <a:cs typeface="Times New Roman" panose="02020603050405020304" pitchFamily="18" charset="0"/>
              </a:rPr>
              <a:t>ūks?</a:t>
            </a:r>
            <a:r>
              <a:rPr lang="en-US" altLang="lt-LT" b="1">
                <a:cs typeface="Times New Roman" panose="02020603050405020304" pitchFamily="18" charset="0"/>
              </a:rPr>
              <a:t>    32-20 =12L</a:t>
            </a:r>
            <a:endParaRPr lang="lt-LT" altLang="lt-LT" b="1">
              <a:cs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lt-LT" altLang="lt-LT" b="1"/>
              <a:t>Kur pasipildyti? </a:t>
            </a:r>
            <a:endParaRPr lang="en-US" altLang="lt-LT" b="1"/>
          </a:p>
          <a:p>
            <a:r>
              <a:rPr lang="lt-LT" altLang="lt-LT" b="1"/>
              <a:t>Marijampolė</a:t>
            </a:r>
            <a:r>
              <a:rPr lang="en-US" altLang="lt-LT" b="1"/>
              <a:t> 60 </a:t>
            </a:r>
            <a:r>
              <a:rPr lang="lt-LT" altLang="lt-LT" b="1"/>
              <a:t>km, sudeginta tik </a:t>
            </a:r>
            <a:r>
              <a:rPr lang="en-US" altLang="lt-LT" b="1"/>
              <a:t>4,8 L ???</a:t>
            </a:r>
          </a:p>
          <a:p>
            <a:r>
              <a:rPr lang="lt-LT" altLang="lt-LT" b="1"/>
              <a:t>Suvalkai</a:t>
            </a:r>
            <a:r>
              <a:rPr lang="en-US" altLang="lt-LT" b="1"/>
              <a:t> 130 km, sudeginta  10,4 L ???</a:t>
            </a:r>
            <a:r>
              <a:rPr lang="lt-LT" altLang="lt-LT" b="1"/>
              <a:t>, </a:t>
            </a:r>
            <a:endParaRPr lang="en-US" altLang="lt-LT" b="1"/>
          </a:p>
          <a:p>
            <a:r>
              <a:rPr lang="lt-LT" altLang="lt-LT" b="1">
                <a:solidFill>
                  <a:srgbClr val="FF0000"/>
                </a:solidFill>
              </a:rPr>
              <a:t>Augustavas</a:t>
            </a:r>
            <a:r>
              <a:rPr lang="en-US" altLang="lt-LT" b="1"/>
              <a:t> 180 km, sudeginta 14,4 L</a:t>
            </a:r>
            <a:r>
              <a:rPr lang="en-US" altLang="lt-LT" b="1">
                <a:solidFill>
                  <a:srgbClr val="FF0000"/>
                </a:solidFill>
              </a:rPr>
              <a:t> tiks</a:t>
            </a:r>
          </a:p>
          <a:p>
            <a:r>
              <a:rPr lang="lt-LT" altLang="lt-LT" b="1"/>
              <a:t>Lomža</a:t>
            </a:r>
            <a:r>
              <a:rPr lang="en-US" altLang="lt-LT" b="1"/>
              <a:t> 270 km, sudeginta 21,6 - nepasiekiam…</a:t>
            </a:r>
          </a:p>
          <a:p>
            <a:endParaRPr lang="lt-LT" altLang="lt-LT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Power Budget">
            <a:extLst>
              <a:ext uri="{FF2B5EF4-FFF2-40B4-BE49-F238E27FC236}">
                <a16:creationId xmlns:a16="http://schemas.microsoft.com/office/drawing/2014/main" id="{5DD3A1FE-4E68-468E-AF89-0D2258C5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711200"/>
            <a:ext cx="7264400" cy="513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627" name="AutoShape 3">
            <a:extLst>
              <a:ext uri="{FF2B5EF4-FFF2-40B4-BE49-F238E27FC236}">
                <a16:creationId xmlns:a16="http://schemas.microsoft.com/office/drawing/2014/main" id="{E8ED6A65-FD9A-470A-8791-9B61BC8D696E}"/>
              </a:ext>
            </a:extLst>
          </p:cNvPr>
          <p:cNvSpPr>
            <a:spLocks/>
          </p:cNvSpPr>
          <p:nvPr/>
        </p:nvSpPr>
        <p:spPr bwMode="auto">
          <a:xfrm>
            <a:off x="882650" y="3476625"/>
            <a:ext cx="152400" cy="1835150"/>
          </a:xfrm>
          <a:prstGeom prst="leftBrace">
            <a:avLst>
              <a:gd name="adj1" fmla="val 10034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lt-LT"/>
          </a:p>
        </p:txBody>
      </p:sp>
      <p:sp>
        <p:nvSpPr>
          <p:cNvPr id="154628" name="Text Box 4">
            <a:extLst>
              <a:ext uri="{FF2B5EF4-FFF2-40B4-BE49-F238E27FC236}">
                <a16:creationId xmlns:a16="http://schemas.microsoft.com/office/drawing/2014/main" id="{6ED7FDEB-F24D-46EE-B0A5-41E8775CB34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88937" y="4281488"/>
            <a:ext cx="2092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lt-LT" sz="2000" b="1"/>
              <a:t>Optinis biud</a:t>
            </a:r>
            <a:r>
              <a:rPr lang="lt-LT" altLang="lt-LT" sz="2000" b="1"/>
              <a:t>že</a:t>
            </a:r>
            <a:r>
              <a:rPr lang="en-US" altLang="lt-LT" sz="2000" b="1"/>
              <a:t>tas</a:t>
            </a:r>
            <a:endParaRPr lang="lt-LT" altLang="lt-LT" sz="2000" b="1"/>
          </a:p>
        </p:txBody>
      </p:sp>
      <p:sp>
        <p:nvSpPr>
          <p:cNvPr id="154629" name="Text Box 5">
            <a:extLst>
              <a:ext uri="{FF2B5EF4-FFF2-40B4-BE49-F238E27FC236}">
                <a16:creationId xmlns:a16="http://schemas.microsoft.com/office/drawing/2014/main" id="{8D597463-E870-4716-BD24-628B560D2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63" y="136525"/>
            <a:ext cx="2462212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lt-LT" altLang="lt-LT" b="1"/>
              <a:t>Optinis biudžetas</a:t>
            </a:r>
          </a:p>
        </p:txBody>
      </p:sp>
      <p:sp>
        <p:nvSpPr>
          <p:cNvPr id="154630" name="AutoShape 6">
            <a:extLst>
              <a:ext uri="{FF2B5EF4-FFF2-40B4-BE49-F238E27FC236}">
                <a16:creationId xmlns:a16="http://schemas.microsoft.com/office/drawing/2014/main" id="{D943ABFD-25AC-419E-B211-5F2A5B1CA482}"/>
              </a:ext>
            </a:extLst>
          </p:cNvPr>
          <p:cNvSpPr>
            <a:spLocks/>
          </p:cNvSpPr>
          <p:nvPr/>
        </p:nvSpPr>
        <p:spPr bwMode="auto">
          <a:xfrm flipH="1" flipV="1">
            <a:off x="7019925" y="3429000"/>
            <a:ext cx="73025" cy="1439863"/>
          </a:xfrm>
          <a:prstGeom prst="leftBrace">
            <a:avLst>
              <a:gd name="adj1" fmla="val 16431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lt-LT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5">
            <a:extLst>
              <a:ext uri="{FF2B5EF4-FFF2-40B4-BE49-F238E27FC236}">
                <a16:creationId xmlns:a16="http://schemas.microsoft.com/office/drawing/2014/main" id="{31D98C92-0113-47C4-92E2-D8E8B2AEE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812800"/>
            <a:ext cx="8408987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>
                <a:cs typeface="Times New Roman" panose="02020603050405020304" pitchFamily="18" charset="0"/>
              </a:rPr>
              <a:t>Tarp dviejų miestų X ir Y nutiestas 200 km optinis kabelis, </a:t>
            </a:r>
          </a:p>
          <a:p>
            <a:pPr eaLnBrk="1" hangingPunct="1"/>
            <a:r>
              <a:rPr lang="lt-LT" altLang="lt-LT">
                <a:cs typeface="Times New Roman" panose="02020603050405020304" pitchFamily="18" charset="0"/>
              </a:rPr>
              <a:t>kurio gijoje slopinimas yra 0,2 dB/km. Ryšio galuose </a:t>
            </a:r>
          </a:p>
          <a:p>
            <a:pPr eaLnBrk="1" hangingPunct="1"/>
            <a:r>
              <a:rPr lang="lt-LT" altLang="lt-LT">
                <a:cs typeface="Times New Roman" panose="02020603050405020304" pitchFamily="18" charset="0"/>
              </a:rPr>
              <a:t>bus naudojami optiniai keitikliai, kurių optinis biudžetas yra 25 dB.</a:t>
            </a:r>
            <a:endParaRPr lang="lt-LT" altLang="lt-LT"/>
          </a:p>
          <a:p>
            <a:r>
              <a:rPr lang="lt-LT" altLang="lt-LT" b="1">
                <a:cs typeface="Times New Roman" panose="02020603050405020304" pitchFamily="18" charset="0"/>
              </a:rPr>
              <a:t> A) koks viso kabelio slopinimas?</a:t>
            </a:r>
            <a:endParaRPr lang="lt-LT" altLang="lt-LT"/>
          </a:p>
          <a:p>
            <a:r>
              <a:rPr lang="lt-LT" altLang="lt-LT">
                <a:cs typeface="Times New Roman" panose="02020603050405020304" pitchFamily="18" charset="0"/>
              </a:rPr>
              <a:t>Kabelio viduryje</a:t>
            </a:r>
            <a:r>
              <a:rPr lang="en-US" altLang="lt-LT">
                <a:cs typeface="Times New Roman" panose="02020603050405020304" pitchFamily="18" charset="0"/>
              </a:rPr>
              <a:t> ta</a:t>
            </a:r>
            <a:r>
              <a:rPr lang="lt-LT" altLang="lt-LT">
                <a:cs typeface="Times New Roman" panose="02020603050405020304" pitchFamily="18" charset="0"/>
              </a:rPr>
              <a:t>ške </a:t>
            </a:r>
            <a:r>
              <a:rPr lang="en-US" altLang="lt-LT">
                <a:cs typeface="Times New Roman" panose="02020603050405020304" pitchFamily="18" charset="0"/>
              </a:rPr>
              <a:t>Z </a:t>
            </a:r>
            <a:r>
              <a:rPr lang="lt-LT" altLang="lt-LT">
                <a:cs typeface="Times New Roman" panose="02020603050405020304" pitchFamily="18" charset="0"/>
              </a:rPr>
              <a:t>yra galimybė signalui sustiprinti,</a:t>
            </a:r>
          </a:p>
          <a:p>
            <a:r>
              <a:rPr lang="lt-LT" altLang="lt-LT">
                <a:cs typeface="Times New Roman" panose="02020603050405020304" pitchFamily="18" charset="0"/>
              </a:rPr>
              <a:t>įrengti optinius stiprintuvus. </a:t>
            </a:r>
            <a:endParaRPr lang="lt-LT" altLang="lt-LT"/>
          </a:p>
          <a:p>
            <a:r>
              <a:rPr lang="lt-LT" altLang="lt-LT" b="1">
                <a:cs typeface="Times New Roman" panose="02020603050405020304" pitchFamily="18" charset="0"/>
              </a:rPr>
              <a:t>B) Koks turi būti mažiausias  stiprintuvų stiprinimas dB, </a:t>
            </a:r>
          </a:p>
          <a:p>
            <a:r>
              <a:rPr lang="lt-LT" altLang="lt-LT" b="1">
                <a:cs typeface="Times New Roman" panose="02020603050405020304" pitchFamily="18" charset="0"/>
              </a:rPr>
              <a:t>kad ryšis veiktų? </a:t>
            </a:r>
          </a:p>
        </p:txBody>
      </p:sp>
      <p:sp>
        <p:nvSpPr>
          <p:cNvPr id="116751" name="Text Box 4">
            <a:extLst>
              <a:ext uri="{FF2B5EF4-FFF2-40B4-BE49-F238E27FC236}">
                <a16:creationId xmlns:a16="http://schemas.microsoft.com/office/drawing/2014/main" id="{2800161B-27F4-4209-A828-09EFAAFC5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013" y="280988"/>
            <a:ext cx="4448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lt-LT" altLang="lt-LT" b="1">
                <a:latin typeface="Arial" panose="020B0604020202020204" pitchFamily="34" charset="0"/>
              </a:rPr>
              <a:t> Optinis biudžetas - pavyzdys</a:t>
            </a:r>
          </a:p>
        </p:txBody>
      </p:sp>
      <p:sp>
        <p:nvSpPr>
          <p:cNvPr id="116740" name="Rectangle 713">
            <a:extLst>
              <a:ext uri="{FF2B5EF4-FFF2-40B4-BE49-F238E27FC236}">
                <a16:creationId xmlns:a16="http://schemas.microsoft.com/office/drawing/2014/main" id="{B55AFA08-CA8C-4588-83A2-F1837EAC7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63" y="4772025"/>
            <a:ext cx="504825" cy="700088"/>
          </a:xfrm>
          <a:prstGeom prst="rect">
            <a:avLst/>
          </a:prstGeom>
          <a:solidFill>
            <a:srgbClr val="4F81BD"/>
          </a:solidFill>
          <a:ln w="1905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lt-LT" altLang="lt-LT"/>
          </a:p>
        </p:txBody>
      </p:sp>
      <p:sp>
        <p:nvSpPr>
          <p:cNvPr id="116741" name="Rectangle 714">
            <a:extLst>
              <a:ext uri="{FF2B5EF4-FFF2-40B4-BE49-F238E27FC236}">
                <a16:creationId xmlns:a16="http://schemas.microsoft.com/office/drawing/2014/main" id="{171E5538-4533-4194-BC6C-B41D063C5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5" y="4672013"/>
            <a:ext cx="504825" cy="700087"/>
          </a:xfrm>
          <a:prstGeom prst="rect">
            <a:avLst/>
          </a:prstGeom>
          <a:solidFill>
            <a:srgbClr val="4F81BD"/>
          </a:solidFill>
          <a:ln w="1905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lt-LT" altLang="lt-LT"/>
          </a:p>
        </p:txBody>
      </p:sp>
      <p:cxnSp>
        <p:nvCxnSpPr>
          <p:cNvPr id="116742" name="Straight Arrow Connector 715">
            <a:extLst>
              <a:ext uri="{FF2B5EF4-FFF2-40B4-BE49-F238E27FC236}">
                <a16:creationId xmlns:a16="http://schemas.microsoft.com/office/drawing/2014/main" id="{9CE81109-A45C-47C8-8044-382DA967B2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66888" y="4872038"/>
            <a:ext cx="2941637" cy="0"/>
          </a:xfrm>
          <a:prstGeom prst="straightConnector1">
            <a:avLst/>
          </a:prstGeom>
          <a:noFill/>
          <a:ln w="38100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43" name="Straight Arrow Connector 716">
            <a:extLst>
              <a:ext uri="{FF2B5EF4-FFF2-40B4-BE49-F238E27FC236}">
                <a16:creationId xmlns:a16="http://schemas.microsoft.com/office/drawing/2014/main" id="{EB61A1BE-B79D-4397-8093-314E0C1ED5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60938" y="4872038"/>
            <a:ext cx="3024187" cy="0"/>
          </a:xfrm>
          <a:prstGeom prst="straightConnector1">
            <a:avLst/>
          </a:prstGeom>
          <a:noFill/>
          <a:ln w="38100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44" name="Straight Arrow Connector 717">
            <a:extLst>
              <a:ext uri="{FF2B5EF4-FFF2-40B4-BE49-F238E27FC236}">
                <a16:creationId xmlns:a16="http://schemas.microsoft.com/office/drawing/2014/main" id="{2DC307E5-5C2C-47E5-8A10-1B62E5438CC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960938" y="5272088"/>
            <a:ext cx="2941637" cy="0"/>
          </a:xfrm>
          <a:prstGeom prst="straightConnector1">
            <a:avLst/>
          </a:prstGeom>
          <a:noFill/>
          <a:ln w="38100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45" name="Straight Arrow Connector 718">
            <a:extLst>
              <a:ext uri="{FF2B5EF4-FFF2-40B4-BE49-F238E27FC236}">
                <a16:creationId xmlns:a16="http://schemas.microsoft.com/office/drawing/2014/main" id="{0881F199-F5B9-4C9E-90D3-772E3770326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766888" y="5272088"/>
            <a:ext cx="2941637" cy="0"/>
          </a:xfrm>
          <a:prstGeom prst="straightConnector1">
            <a:avLst/>
          </a:prstGeom>
          <a:noFill/>
          <a:ln w="38100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6746" name="Picture 719">
            <a:extLst>
              <a:ext uri="{FF2B5EF4-FFF2-40B4-BE49-F238E27FC236}">
                <a16:creationId xmlns:a16="http://schemas.microsoft.com/office/drawing/2014/main" id="{09DD6D98-072E-49E0-865D-87C1AA97D36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71" b="-743"/>
          <a:stretch>
            <a:fillRect/>
          </a:stretch>
        </p:blipFill>
        <p:spPr bwMode="auto">
          <a:xfrm>
            <a:off x="4708525" y="5072063"/>
            <a:ext cx="252413" cy="4000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47" name="Picture 720">
            <a:extLst>
              <a:ext uri="{FF2B5EF4-FFF2-40B4-BE49-F238E27FC236}">
                <a16:creationId xmlns:a16="http://schemas.microsoft.com/office/drawing/2014/main" id="{DCD19614-7F51-4A11-84D9-EEB88A80276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" t="-743"/>
          <a:stretch>
            <a:fillRect/>
          </a:stretch>
        </p:blipFill>
        <p:spPr bwMode="auto">
          <a:xfrm>
            <a:off x="4708525" y="4672013"/>
            <a:ext cx="252413" cy="4000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52" name="Text Box 16">
            <a:extLst>
              <a:ext uri="{FF2B5EF4-FFF2-40B4-BE49-F238E27FC236}">
                <a16:creationId xmlns:a16="http://schemas.microsoft.com/office/drawing/2014/main" id="{65C1E945-06BD-4995-AD39-5D37127F1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4321175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lt-LT" altLang="lt-LT"/>
              <a:t>X</a:t>
            </a:r>
          </a:p>
        </p:txBody>
      </p:sp>
      <p:sp>
        <p:nvSpPr>
          <p:cNvPr id="116753" name="Text Box 17">
            <a:extLst>
              <a:ext uri="{FF2B5EF4-FFF2-40B4-BE49-F238E27FC236}">
                <a16:creationId xmlns:a16="http://schemas.microsoft.com/office/drawing/2014/main" id="{8A8542FC-B331-4219-81E0-A13AF3426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4488" y="4306888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lt-LT" altLang="lt-LT"/>
              <a:t>Y</a:t>
            </a:r>
          </a:p>
        </p:txBody>
      </p:sp>
      <p:sp>
        <p:nvSpPr>
          <p:cNvPr id="116755" name="Text Box 19">
            <a:extLst>
              <a:ext uri="{FF2B5EF4-FFF2-40B4-BE49-F238E27FC236}">
                <a16:creationId xmlns:a16="http://schemas.microsoft.com/office/drawing/2014/main" id="{C328DDAE-7EC0-4FC4-87B9-3898A0767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3" y="43211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lt-LT"/>
              <a:t>Z</a:t>
            </a:r>
            <a:endParaRPr lang="lt-LT" altLang="lt-LT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lt-L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lt-L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14919</TotalTime>
  <Words>2214</Words>
  <Application>Microsoft Office PowerPoint</Application>
  <PresentationFormat>On-screen Show (4:3)</PresentationFormat>
  <Paragraphs>385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</vt:lpstr>
      <vt:lpstr>Arial Narrow</vt:lpstr>
      <vt:lpstr>Calibri</vt:lpstr>
      <vt:lpstr>Calibri Light</vt:lpstr>
      <vt:lpstr>Symbol</vt:lpstr>
      <vt:lpstr>Tahoma</vt:lpstr>
      <vt:lpstr>Times New Roman</vt:lpstr>
      <vt:lpstr>Verdana</vt:lpstr>
      <vt:lpstr>Wingdings</vt:lpstr>
      <vt:lpstr>Default Design</vt:lpstr>
      <vt:lpstr>1_Default Design</vt:lpstr>
      <vt:lpstr>2_Default Design</vt:lpstr>
      <vt:lpstr>Office Theme</vt:lpstr>
      <vt:lpstr>PowerPoint Presentation</vt:lpstr>
      <vt:lpstr>Signalo kitimas perduodant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WDM komponentai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EPON Downstream</vt:lpstr>
      <vt:lpstr>EPON Upstream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Giedre</dc:creator>
  <cp:lastModifiedBy>Rimantas Kavaliūnas</cp:lastModifiedBy>
  <cp:revision>282</cp:revision>
  <cp:lastPrinted>2023-12-06T18:27:46Z</cp:lastPrinted>
  <dcterms:created xsi:type="dcterms:W3CDTF">2003-09-14T17:22:02Z</dcterms:created>
  <dcterms:modified xsi:type="dcterms:W3CDTF">2023-12-11T15:30:07Z</dcterms:modified>
</cp:coreProperties>
</file>